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70" r:id="rId2"/>
    <p:sldId id="256" r:id="rId3"/>
    <p:sldId id="257" r:id="rId4"/>
    <p:sldId id="258" r:id="rId5"/>
    <p:sldId id="259" r:id="rId6"/>
    <p:sldId id="260" r:id="rId7"/>
    <p:sldId id="261" r:id="rId8"/>
    <p:sldId id="262" r:id="rId9"/>
    <p:sldId id="264" r:id="rId10"/>
    <p:sldId id="265" r:id="rId11"/>
    <p:sldId id="266" r:id="rId12"/>
    <p:sldId id="267" r:id="rId13"/>
    <p:sldId id="268" r:id="rId14"/>
    <p:sldId id="269"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autoAdjust="0"/>
  </p:normalViewPr>
  <p:slideViewPr>
    <p:cSldViewPr snapToGrid="0">
      <p:cViewPr varScale="1">
        <p:scale>
          <a:sx n="67" d="100"/>
          <a:sy n="67" d="100"/>
        </p:scale>
        <p:origin x="780" y="72"/>
      </p:cViewPr>
      <p:guideLst/>
    </p:cSldViewPr>
  </p:slideViewPr>
  <p:outlineViewPr>
    <p:cViewPr>
      <p:scale>
        <a:sx n="33" d="100"/>
        <a:sy n="33" d="100"/>
      </p:scale>
      <p:origin x="0" y="-10200"/>
    </p:cViewPr>
  </p:outlineViewPr>
  <p:notesTextViewPr>
    <p:cViewPr>
      <p:scale>
        <a:sx n="1" d="1"/>
        <a:sy n="1" d="1"/>
      </p:scale>
      <p:origin x="0" y="0"/>
    </p:cViewPr>
  </p:notesTextViewPr>
  <p:notesViewPr>
    <p:cSldViewPr snapToGrid="0">
      <p:cViewPr varScale="1">
        <p:scale>
          <a:sx n="54" d="100"/>
          <a:sy n="54" d="100"/>
        </p:scale>
        <p:origin x="2796" y="4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7B25C3-6F1E-4E80-8395-F5E0632DAAFF}" type="datetimeFigureOut">
              <a:rPr lang="en-US" smtClean="0"/>
              <a:t>4/5/2016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BA7221-0D67-45F8-9487-F91F5043FB76}" type="slidenum">
              <a:rPr lang="en-US" smtClean="0"/>
              <a:t>‹#›</a:t>
            </a:fld>
            <a:endParaRPr lang="en-US"/>
          </a:p>
        </p:txBody>
      </p:sp>
    </p:spTree>
    <p:extLst>
      <p:ext uri="{BB962C8B-B14F-4D97-AF65-F5344CB8AC3E}">
        <p14:creationId xmlns:p14="http://schemas.microsoft.com/office/powerpoint/2010/main" val="2015146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4/5/2016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4/5/2016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4/5/2016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4/5/2016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dirty="0"/>
              <a:t>4/5/2016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4/5/2016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4/5/2016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4/5/2016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4/5/2016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t>4/5/2016</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dirty="0"/>
              <a:t>4/5/2016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t>4/5/2016</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7962" y="4562767"/>
            <a:ext cx="10058400" cy="1450757"/>
          </a:xfrm>
        </p:spPr>
        <p:txBody>
          <a:bodyPr>
            <a:noAutofit/>
          </a:bodyPr>
          <a:lstStyle/>
          <a:p>
            <a:r>
              <a:rPr lang="en-US" sz="2400" b="1" dirty="0" smtClean="0"/>
              <a:t/>
            </a:r>
            <a:br>
              <a:rPr lang="en-US" sz="2400" b="1" dirty="0" smtClean="0"/>
            </a:br>
            <a:r>
              <a:rPr lang="en-US" sz="2400" b="1" dirty="0" smtClean="0">
                <a:solidFill>
                  <a:srgbClr val="FF0000"/>
                </a:solidFill>
              </a:rPr>
              <a:t>Unit – 2</a:t>
            </a:r>
            <a:r>
              <a:rPr lang="en-US" sz="2400" b="1" dirty="0" smtClean="0"/>
              <a:t/>
            </a:r>
            <a:br>
              <a:rPr lang="en-US" sz="2400" b="1" dirty="0" smtClean="0"/>
            </a:br>
            <a:r>
              <a:rPr lang="en-US" sz="2400" b="1" dirty="0" smtClean="0"/>
              <a:t>Part-1 : Sorting</a:t>
            </a:r>
            <a:br>
              <a:rPr lang="en-US" sz="2400" b="1" dirty="0" smtClean="0"/>
            </a:br>
            <a:r>
              <a:rPr lang="en-US" sz="2400" b="1" dirty="0" smtClean="0"/>
              <a:t>Part-2 : Complexity</a:t>
            </a:r>
            <a:br>
              <a:rPr lang="en-US" sz="2400" b="1" dirty="0" smtClean="0"/>
            </a:br>
            <a:r>
              <a:rPr lang="en-US" sz="2400" b="1" dirty="0" smtClean="0"/>
              <a:t>Part-3 : Advance Data Structures</a:t>
            </a:r>
            <a:br>
              <a:rPr lang="en-US" sz="2400" b="1" dirty="0" smtClean="0"/>
            </a:br>
            <a:r>
              <a:rPr lang="en-US" sz="2400" b="1" u="sng" dirty="0" smtClean="0"/>
              <a:t>Unit Outcomes:</a:t>
            </a:r>
            <a:br>
              <a:rPr lang="en-US" sz="2400" b="1" u="sng" dirty="0" smtClean="0"/>
            </a:br>
            <a:r>
              <a:rPr lang="en-US" sz="2400" b="1" dirty="0"/>
              <a:t>Ability to understand mathematical formulation, complexity analysis and methodologies to solve recurrence relations for algorithms.</a:t>
            </a:r>
            <a:br>
              <a:rPr lang="en-US" sz="2400" b="1" dirty="0"/>
            </a:br>
            <a:r>
              <a:rPr lang="en-US" sz="2400" b="1" dirty="0"/>
              <a:t>Ability to apply algorithm design principles to derive solutions for real life problems and comment on complexity of solution. </a:t>
            </a:r>
            <a:br>
              <a:rPr lang="en-US" sz="2400" b="1" dirty="0"/>
            </a:br>
            <a:r>
              <a:rPr lang="en-US" sz="2400" b="1" u="sng" dirty="0" smtClean="0"/>
              <a:t/>
            </a:r>
            <a:br>
              <a:rPr lang="en-US" sz="2400" b="1" u="sng" dirty="0" smtClean="0"/>
            </a:br>
            <a:r>
              <a:rPr lang="en-US" sz="2800" b="1" dirty="0"/>
              <a:t/>
            </a:r>
            <a:br>
              <a:rPr lang="en-US" sz="2800" b="1" dirty="0"/>
            </a:br>
            <a:endParaRPr lang="en-US" sz="2800" b="1" dirty="0"/>
          </a:p>
        </p:txBody>
      </p:sp>
    </p:spTree>
    <p:extLst>
      <p:ext uri="{BB962C8B-B14F-4D97-AF65-F5344CB8AC3E}">
        <p14:creationId xmlns:p14="http://schemas.microsoft.com/office/powerpoint/2010/main" val="41396672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mc:AlternateContent xmlns:mc="http://schemas.openxmlformats.org/markup-compatibility/2006" xmlns:a14="http://schemas.microsoft.com/office/drawing/2010/main">
        <mc:Choice Requires="a14">
          <p:graphicFrame>
            <p:nvGraphicFramePr>
              <p:cNvPr id="4" name="Content Placeholder 3"/>
              <p:cNvGraphicFramePr>
                <a:graphicFrameLocks noGrp="1"/>
              </p:cNvGraphicFramePr>
              <p:nvPr>
                <p:ph idx="1"/>
                <p:extLst>
                  <p:ext uri="{D42A27DB-BD31-4B8C-83A1-F6EECF244321}">
                    <p14:modId xmlns:p14="http://schemas.microsoft.com/office/powerpoint/2010/main" val="3951638227"/>
                  </p:ext>
                </p:extLst>
              </p:nvPr>
            </p:nvGraphicFramePr>
            <p:xfrm>
              <a:off x="1097280" y="138686"/>
              <a:ext cx="10058400" cy="6484876"/>
            </p:xfrm>
            <a:graphic>
              <a:graphicData uri="http://schemas.openxmlformats.org/drawingml/2006/table">
                <a:tbl>
                  <a:tblPr firstRow="1" bandRow="1">
                    <a:tableStyleId>{5C22544A-7EE6-4342-B048-85BDC9FD1C3A}</a:tableStyleId>
                  </a:tblPr>
                  <a:tblGrid>
                    <a:gridCol w="651155"/>
                    <a:gridCol w="4464106"/>
                    <a:gridCol w="833718"/>
                    <a:gridCol w="4109421"/>
                  </a:tblGrid>
                  <a:tr h="370840">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Step</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Cost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Complexity</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2400" dirty="0" smtClean="0"/>
                            <a:t>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For </a:t>
                          </a:r>
                          <a:r>
                            <a:rPr lang="en-US" sz="2400" dirty="0" err="1" smtClean="0"/>
                            <a:t>i</a:t>
                          </a:r>
                          <a:r>
                            <a:rPr lang="en-US" sz="2400" dirty="0" smtClean="0"/>
                            <a:t> = 1 to n-1 do</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n</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2400" dirty="0" smtClean="0"/>
                            <a:t>2</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2400" dirty="0" smtClean="0"/>
                            <a:t>3</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baseline="0" dirty="0" smtClean="0"/>
                            <a:t>     min = a[</a:t>
                          </a:r>
                          <a:r>
                            <a:rPr lang="en-US" sz="2400" baseline="0" dirty="0" err="1" smtClean="0"/>
                            <a:t>i</a:t>
                          </a:r>
                          <a:r>
                            <a:rPr lang="en-US" sz="2400" baseline="0" dirty="0" smtClean="0"/>
                            <a: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C2</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n-1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2400" dirty="0" smtClean="0"/>
                            <a:t>4</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    </a:t>
                          </a:r>
                          <a:r>
                            <a:rPr lang="en-US" sz="2400" baseline="0" dirty="0" smtClean="0"/>
                            <a:t> </a:t>
                          </a:r>
                          <a:r>
                            <a:rPr lang="en-US" sz="2400" baseline="0" dirty="0" err="1" smtClean="0"/>
                            <a:t>pos</a:t>
                          </a:r>
                          <a:r>
                            <a:rPr lang="en-US" sz="2400" baseline="0" dirty="0" smtClean="0"/>
                            <a:t> = </a:t>
                          </a:r>
                          <a:r>
                            <a:rPr lang="en-US" sz="2400" baseline="0" dirty="0" err="1" smtClean="0"/>
                            <a:t>i</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C3</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n-1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2400" dirty="0" smtClean="0"/>
                            <a:t>5</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     for j= i+1 to n do</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C4</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nary>
                                <m:naryPr>
                                  <m:chr m:val="∑"/>
                                  <m:ctrlPr>
                                    <a:rPr lang="en-US" sz="2400" i="1" smtClean="0">
                                      <a:latin typeface="Cambria Math" panose="02040503050406030204" pitchFamily="18" charset="0"/>
                                    </a:rPr>
                                  </m:ctrlPr>
                                </m:naryPr>
                                <m:sub>
                                  <m:r>
                                    <a:rPr lang="en-US" sz="2400" b="0" i="1" smtClean="0">
                                      <a:latin typeface="Cambria Math" panose="02040503050406030204" pitchFamily="18" charset="0"/>
                                    </a:rPr>
                                    <m:t>𝑖</m:t>
                                  </m:r>
                                  <m:r>
                                    <a:rPr lang="en-US" sz="2400" b="0" i="1" smtClean="0">
                                      <a:latin typeface="Cambria Math" panose="02040503050406030204" pitchFamily="18" charset="0"/>
                                    </a:rPr>
                                    <m:t>=1</m:t>
                                  </m:r>
                                </m:sub>
                                <m:sup>
                                  <m:r>
                                    <a:rPr lang="en-US" sz="2400" b="0" i="1" smtClean="0">
                                      <a:latin typeface="Cambria Math" panose="02040503050406030204" pitchFamily="18" charset="0"/>
                                    </a:rPr>
                                    <m:t>𝑛</m:t>
                                  </m:r>
                                  <m:r>
                                    <a:rPr lang="en-US" sz="2400" b="0" i="1" smtClean="0">
                                      <a:latin typeface="Cambria Math" panose="02040503050406030204" pitchFamily="18" charset="0"/>
                                    </a:rPr>
                                    <m:t>−1</m:t>
                                  </m:r>
                                </m:sup>
                                <m:e>
                                  <m:r>
                                    <a:rPr lang="en-US" sz="2400" b="0" i="1" smtClean="0">
                                      <a:latin typeface="Cambria Math" panose="02040503050406030204" pitchFamily="18" charset="0"/>
                                    </a:rPr>
                                    <m:t>𝑡𝑗</m:t>
                                  </m:r>
                                </m:e>
                              </m:nary>
                            </m:oMath>
                          </a14:m>
                          <a:r>
                            <a:rPr lang="en-US" sz="2400" dirty="0" smtClean="0"/>
                            <a:t>    </a:t>
                          </a:r>
                          <a:r>
                            <a:rPr lang="en-US" sz="2400" dirty="0" smtClean="0">
                              <a:sym typeface="Wingdings" panose="05000000000000000000" pitchFamily="2" charset="2"/>
                            </a:rPr>
                            <a:t>  (n*(n-1))/2</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2400" dirty="0" smtClean="0"/>
                            <a:t>6 </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      {</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2400" dirty="0" smtClean="0"/>
                            <a:t>7</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           if (min &gt; a[j]) {</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C5</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nary>
                                <m:naryPr>
                                  <m:chr m:val="∑"/>
                                  <m:ctrlPr>
                                    <a:rPr lang="en-US" sz="2400" i="1" smtClean="0">
                                      <a:latin typeface="Cambria Math" panose="02040503050406030204" pitchFamily="18" charset="0"/>
                                    </a:rPr>
                                  </m:ctrlPr>
                                </m:naryPr>
                                <m:sub>
                                  <m:r>
                                    <a:rPr lang="en-US" sz="2400" b="0" i="1" smtClean="0">
                                      <a:latin typeface="Cambria Math" panose="02040503050406030204" pitchFamily="18" charset="0"/>
                                    </a:rPr>
                                    <m:t>𝑖</m:t>
                                  </m:r>
                                  <m:r>
                                    <a:rPr lang="en-US" sz="2400" b="0" i="1" smtClean="0">
                                      <a:latin typeface="Cambria Math" panose="02040503050406030204" pitchFamily="18" charset="0"/>
                                    </a:rPr>
                                    <m:t>=1</m:t>
                                  </m:r>
                                </m:sub>
                                <m:sup>
                                  <m:r>
                                    <a:rPr lang="en-US" sz="2400" b="0" i="1" smtClean="0">
                                      <a:latin typeface="Cambria Math" panose="02040503050406030204" pitchFamily="18" charset="0"/>
                                    </a:rPr>
                                    <m:t>𝑛</m:t>
                                  </m:r>
                                  <m:r>
                                    <a:rPr lang="en-US" sz="2400" b="0" i="1" smtClean="0">
                                      <a:latin typeface="Cambria Math" panose="02040503050406030204" pitchFamily="18" charset="0"/>
                                    </a:rPr>
                                    <m:t>−1</m:t>
                                  </m:r>
                                </m:sup>
                                <m:e>
                                  <m:r>
                                    <a:rPr lang="en-US" sz="2400" b="0" i="1" smtClean="0">
                                      <a:latin typeface="Cambria Math" panose="02040503050406030204" pitchFamily="18" charset="0"/>
                                    </a:rPr>
                                    <m:t>𝑡𝑗</m:t>
                                  </m:r>
                                </m:e>
                              </m:nary>
                            </m:oMath>
                          </a14:m>
                          <a:r>
                            <a:rPr lang="en-US" sz="2400" dirty="0" smtClean="0"/>
                            <a:t>  -  1  </a:t>
                          </a:r>
                          <a:r>
                            <a:rPr lang="en-US" sz="2400" dirty="0" smtClean="0">
                              <a:sym typeface="Wingdings" panose="05000000000000000000" pitchFamily="2" charset="2"/>
                            </a:rPr>
                            <a:t> ((n-1)*(n-2))/2</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2400" dirty="0" smtClean="0"/>
                            <a:t>8</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            min=a[j]</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C6</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nary>
                                <m:naryPr>
                                  <m:chr m:val="∑"/>
                                  <m:ctrlPr>
                                    <a:rPr lang="en-US" sz="2400" i="1" smtClean="0">
                                      <a:latin typeface="Cambria Math" panose="02040503050406030204" pitchFamily="18" charset="0"/>
                                    </a:rPr>
                                  </m:ctrlPr>
                                </m:naryPr>
                                <m:sub>
                                  <m:r>
                                    <a:rPr lang="en-US" sz="2400" b="0" i="1" smtClean="0">
                                      <a:latin typeface="Cambria Math" panose="02040503050406030204" pitchFamily="18" charset="0"/>
                                    </a:rPr>
                                    <m:t>𝑖</m:t>
                                  </m:r>
                                  <m:r>
                                    <a:rPr lang="en-US" sz="2400" b="0" i="1" smtClean="0">
                                      <a:latin typeface="Cambria Math" panose="02040503050406030204" pitchFamily="18" charset="0"/>
                                    </a:rPr>
                                    <m:t>=1</m:t>
                                  </m:r>
                                </m:sub>
                                <m:sup>
                                  <m:r>
                                    <a:rPr lang="en-US" sz="2400" b="0" i="1" smtClean="0">
                                      <a:latin typeface="Cambria Math" panose="02040503050406030204" pitchFamily="18" charset="0"/>
                                    </a:rPr>
                                    <m:t>𝑛</m:t>
                                  </m:r>
                                  <m:r>
                                    <a:rPr lang="en-US" sz="2400" b="0" i="1" smtClean="0">
                                      <a:latin typeface="Cambria Math" panose="02040503050406030204" pitchFamily="18" charset="0"/>
                                    </a:rPr>
                                    <m:t>−1</m:t>
                                  </m:r>
                                </m:sup>
                                <m:e>
                                  <m:r>
                                    <a:rPr lang="en-US" sz="2400" b="0" i="1" smtClean="0">
                                      <a:latin typeface="Cambria Math" panose="02040503050406030204" pitchFamily="18" charset="0"/>
                                    </a:rPr>
                                    <m:t>𝑡𝑗</m:t>
                                  </m:r>
                                </m:e>
                              </m:nary>
                            </m:oMath>
                          </a14:m>
                          <a:r>
                            <a:rPr lang="en-US" sz="2400" dirty="0" smtClean="0"/>
                            <a:t>  -  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             </a:t>
                          </a:r>
                          <a:r>
                            <a:rPr lang="en-US" sz="2400" dirty="0" err="1" smtClean="0"/>
                            <a:t>pos</a:t>
                          </a:r>
                          <a:r>
                            <a:rPr lang="en-US" sz="2400" dirty="0" smtClean="0"/>
                            <a:t>=j  }</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C7</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nary>
                                <m:naryPr>
                                  <m:chr m:val="∑"/>
                                  <m:ctrlPr>
                                    <a:rPr lang="en-US" sz="2400" i="1" smtClean="0">
                                      <a:latin typeface="Cambria Math" panose="02040503050406030204" pitchFamily="18" charset="0"/>
                                    </a:rPr>
                                  </m:ctrlPr>
                                </m:naryPr>
                                <m:sub>
                                  <m:r>
                                    <a:rPr lang="en-US" sz="2400" b="0" i="1" smtClean="0">
                                      <a:latin typeface="Cambria Math" panose="02040503050406030204" pitchFamily="18" charset="0"/>
                                    </a:rPr>
                                    <m:t>𝑖</m:t>
                                  </m:r>
                                  <m:r>
                                    <a:rPr lang="en-US" sz="2400" b="0" i="1" smtClean="0">
                                      <a:latin typeface="Cambria Math" panose="02040503050406030204" pitchFamily="18" charset="0"/>
                                    </a:rPr>
                                    <m:t>=1</m:t>
                                  </m:r>
                                </m:sub>
                                <m:sup>
                                  <m:r>
                                    <a:rPr lang="en-US" sz="2400" b="0" i="1" smtClean="0">
                                      <a:latin typeface="Cambria Math" panose="02040503050406030204" pitchFamily="18" charset="0"/>
                                    </a:rPr>
                                    <m:t>𝑛</m:t>
                                  </m:r>
                                  <m:r>
                                    <a:rPr lang="en-US" sz="2400" b="0" i="1" smtClean="0">
                                      <a:latin typeface="Cambria Math" panose="02040503050406030204" pitchFamily="18" charset="0"/>
                                    </a:rPr>
                                    <m:t>−1</m:t>
                                  </m:r>
                                </m:sup>
                                <m:e>
                                  <m:r>
                                    <a:rPr lang="en-US" sz="2400" b="0" i="1" smtClean="0">
                                      <a:latin typeface="Cambria Math" panose="02040503050406030204" pitchFamily="18" charset="0"/>
                                    </a:rPr>
                                    <m:t>𝑡𝑗</m:t>
                                  </m:r>
                                </m:e>
                              </m:nary>
                            </m:oMath>
                          </a14:m>
                          <a:r>
                            <a:rPr lang="en-US" sz="2400" dirty="0" smtClean="0"/>
                            <a:t>  -  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2400" dirty="0" smtClean="0"/>
                            <a:t>9</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       }</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2400" dirty="0" smtClean="0"/>
                            <a:t>10</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     if</a:t>
                          </a:r>
                          <a:r>
                            <a:rPr lang="en-US" sz="2400" baseline="0" dirty="0" smtClean="0"/>
                            <a:t> (</a:t>
                          </a:r>
                          <a:r>
                            <a:rPr lang="en-US" sz="2400" baseline="0" dirty="0" err="1" smtClean="0"/>
                            <a:t>i</a:t>
                          </a:r>
                          <a:r>
                            <a:rPr lang="en-US" sz="2400" baseline="0" dirty="0" smtClean="0"/>
                            <a:t>!=j)</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C8</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n-1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2400" dirty="0" smtClean="0"/>
                            <a:t>11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baseline="0" dirty="0" smtClean="0"/>
                            <a:t>         swap a[</a:t>
                          </a:r>
                          <a:r>
                            <a:rPr lang="en-US" sz="2400" baseline="0" dirty="0" err="1" smtClean="0"/>
                            <a:t>i</a:t>
                          </a:r>
                          <a:r>
                            <a:rPr lang="en-US" sz="2400" baseline="0" dirty="0" smtClean="0"/>
                            <a:t>] &amp; a[j]</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C9</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n-1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2400" dirty="0" smtClean="0"/>
                            <a:t>12</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mc:Choice>
        <mc:Fallback xmlns="">
          <p:graphicFrame>
            <p:nvGraphicFramePr>
              <p:cNvPr id="4" name="Content Placeholder 3"/>
              <p:cNvGraphicFramePr>
                <a:graphicFrameLocks noGrp="1"/>
              </p:cNvGraphicFramePr>
              <p:nvPr>
                <p:ph idx="1"/>
                <p:extLst>
                  <p:ext uri="{D42A27DB-BD31-4B8C-83A1-F6EECF244321}">
                    <p14:modId xmlns:p14="http://schemas.microsoft.com/office/powerpoint/2010/main" val="3951638227"/>
                  </p:ext>
                </p:extLst>
              </p:nvPr>
            </p:nvGraphicFramePr>
            <p:xfrm>
              <a:off x="1097280" y="138686"/>
              <a:ext cx="10058400" cy="6484876"/>
            </p:xfrm>
            <a:graphic>
              <a:graphicData uri="http://schemas.openxmlformats.org/drawingml/2006/table">
                <a:tbl>
                  <a:tblPr firstRow="1" bandRow="1">
                    <a:tableStyleId>{5C22544A-7EE6-4342-B048-85BDC9FD1C3A}</a:tableStyleId>
                  </a:tblPr>
                  <a:tblGrid>
                    <a:gridCol w="651155"/>
                    <a:gridCol w="4464106"/>
                    <a:gridCol w="833718"/>
                    <a:gridCol w="4109421"/>
                  </a:tblGrid>
                  <a:tr h="457200">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Step</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Cost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Complexity</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7200">
                    <a:tc>
                      <a:txBody>
                        <a:bodyPr/>
                        <a:lstStyle/>
                        <a:p>
                          <a:r>
                            <a:rPr lang="en-US" sz="2400" dirty="0" smtClean="0"/>
                            <a:t>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For </a:t>
                          </a:r>
                          <a:r>
                            <a:rPr lang="en-US" sz="2400" dirty="0" err="1" smtClean="0"/>
                            <a:t>i</a:t>
                          </a:r>
                          <a:r>
                            <a:rPr lang="en-US" sz="2400" dirty="0" smtClean="0"/>
                            <a:t> = 1 to n-1 do</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n</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7200">
                    <a:tc>
                      <a:txBody>
                        <a:bodyPr/>
                        <a:lstStyle/>
                        <a:p>
                          <a:r>
                            <a:rPr lang="en-US" sz="2400" dirty="0" smtClean="0"/>
                            <a:t>2</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7200">
                    <a:tc>
                      <a:txBody>
                        <a:bodyPr/>
                        <a:lstStyle/>
                        <a:p>
                          <a:r>
                            <a:rPr lang="en-US" sz="2400" dirty="0" smtClean="0"/>
                            <a:t>3</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baseline="0" dirty="0" smtClean="0"/>
                            <a:t>     min = a[</a:t>
                          </a:r>
                          <a:r>
                            <a:rPr lang="en-US" sz="2400" baseline="0" dirty="0" err="1" smtClean="0"/>
                            <a:t>i</a:t>
                          </a:r>
                          <a:r>
                            <a:rPr lang="en-US" sz="2400" baseline="0" dirty="0" smtClean="0"/>
                            <a: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C2</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n-1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7200">
                    <a:tc>
                      <a:txBody>
                        <a:bodyPr/>
                        <a:lstStyle/>
                        <a:p>
                          <a:r>
                            <a:rPr lang="en-US" sz="2400" dirty="0" smtClean="0"/>
                            <a:t>4</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    </a:t>
                          </a:r>
                          <a:r>
                            <a:rPr lang="en-US" sz="2400" baseline="0" dirty="0" smtClean="0"/>
                            <a:t> </a:t>
                          </a:r>
                          <a:r>
                            <a:rPr lang="en-US" sz="2400" baseline="0" dirty="0" err="1" smtClean="0"/>
                            <a:t>pos</a:t>
                          </a:r>
                          <a:r>
                            <a:rPr lang="en-US" sz="2400" baseline="0" dirty="0" smtClean="0"/>
                            <a:t> = </a:t>
                          </a:r>
                          <a:r>
                            <a:rPr lang="en-US" sz="2400" baseline="0" dirty="0" err="1" smtClean="0"/>
                            <a:t>i</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C3</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n-1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78219">
                    <a:tc>
                      <a:txBody>
                        <a:bodyPr/>
                        <a:lstStyle/>
                        <a:p>
                          <a:r>
                            <a:rPr lang="en-US" sz="2400" dirty="0" smtClean="0"/>
                            <a:t>5</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     for j= i+1 to n do</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C4</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rotWithShape="0">
                          <a:blip r:embed="rId2"/>
                          <a:stretch>
                            <a:fillRect l="-145104" t="-483544" r="-445" b="-802532"/>
                          </a:stretch>
                        </a:blipFill>
                      </a:tcPr>
                    </a:tc>
                  </a:tr>
                  <a:tr h="457200">
                    <a:tc>
                      <a:txBody>
                        <a:bodyPr/>
                        <a:lstStyle/>
                        <a:p>
                          <a:r>
                            <a:rPr lang="en-US" sz="2400" dirty="0" smtClean="0"/>
                            <a:t>6 </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      {</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78219">
                    <a:tc>
                      <a:txBody>
                        <a:bodyPr/>
                        <a:lstStyle/>
                        <a:p>
                          <a:r>
                            <a:rPr lang="en-US" sz="2400" dirty="0" smtClean="0"/>
                            <a:t>7</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           if (min &gt; a[j]) {</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C5</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rotWithShape="0">
                          <a:blip r:embed="rId2"/>
                          <a:stretch>
                            <a:fillRect l="-145104" t="-678481" r="-445" b="-607595"/>
                          </a:stretch>
                        </a:blipFill>
                      </a:tcPr>
                    </a:tc>
                  </a:tr>
                  <a:tr h="478219">
                    <a:tc>
                      <a:txBody>
                        <a:bodyPr/>
                        <a:lstStyle/>
                        <a:p>
                          <a:r>
                            <a:rPr lang="en-US" sz="2400" dirty="0" smtClean="0"/>
                            <a:t>8</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            min=a[j]</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C6</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rotWithShape="0">
                          <a:blip r:embed="rId2"/>
                          <a:stretch>
                            <a:fillRect l="-145104" t="-788462" r="-445" b="-515385"/>
                          </a:stretch>
                        </a:blipFill>
                      </a:tcPr>
                    </a:tc>
                  </a:tr>
                  <a:tr h="478219">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             </a:t>
                          </a:r>
                          <a:r>
                            <a:rPr lang="en-US" sz="2400" dirty="0" err="1" smtClean="0"/>
                            <a:t>pos</a:t>
                          </a:r>
                          <a:r>
                            <a:rPr lang="en-US" sz="2400" dirty="0" smtClean="0"/>
                            <a:t>=j  }</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C7</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rotWithShape="0">
                          <a:blip r:embed="rId2"/>
                          <a:stretch>
                            <a:fillRect l="-145104" t="-877215" r="-445" b="-408861"/>
                          </a:stretch>
                        </a:blipFill>
                      </a:tcPr>
                    </a:tc>
                  </a:tr>
                  <a:tr h="457200">
                    <a:tc>
                      <a:txBody>
                        <a:bodyPr/>
                        <a:lstStyle/>
                        <a:p>
                          <a:r>
                            <a:rPr lang="en-US" sz="2400" dirty="0" smtClean="0"/>
                            <a:t>9</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       }</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7200">
                    <a:tc>
                      <a:txBody>
                        <a:bodyPr/>
                        <a:lstStyle/>
                        <a:p>
                          <a:r>
                            <a:rPr lang="en-US" sz="2400" dirty="0" smtClean="0"/>
                            <a:t>10</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     if</a:t>
                          </a:r>
                          <a:r>
                            <a:rPr lang="en-US" sz="2400" baseline="0" dirty="0" smtClean="0"/>
                            <a:t> (</a:t>
                          </a:r>
                          <a:r>
                            <a:rPr lang="en-US" sz="2400" baseline="0" dirty="0" err="1" smtClean="0"/>
                            <a:t>i</a:t>
                          </a:r>
                          <a:r>
                            <a:rPr lang="en-US" sz="2400" baseline="0" dirty="0" smtClean="0"/>
                            <a:t>!=j)</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C8</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n-1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7200">
                    <a:tc>
                      <a:txBody>
                        <a:bodyPr/>
                        <a:lstStyle/>
                        <a:p>
                          <a:r>
                            <a:rPr lang="en-US" sz="2400" dirty="0" smtClean="0"/>
                            <a:t>11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baseline="0" dirty="0" smtClean="0"/>
                            <a:t>         swap a[</a:t>
                          </a:r>
                          <a:r>
                            <a:rPr lang="en-US" sz="2400" baseline="0" dirty="0" err="1" smtClean="0"/>
                            <a:t>i</a:t>
                          </a:r>
                          <a:r>
                            <a:rPr lang="en-US" sz="2400" baseline="0" dirty="0" smtClean="0"/>
                            <a:t>] &amp; a[j]</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C9</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n-1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7200">
                    <a:tc>
                      <a:txBody>
                        <a:bodyPr/>
                        <a:lstStyle/>
                        <a:p>
                          <a:r>
                            <a:rPr lang="en-US" sz="2400" dirty="0" smtClean="0"/>
                            <a:t>12</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mc:Fallback>
      </mc:AlternateContent>
    </p:spTree>
    <p:extLst>
      <p:ext uri="{BB962C8B-B14F-4D97-AF65-F5344CB8AC3E}">
        <p14:creationId xmlns:p14="http://schemas.microsoft.com/office/powerpoint/2010/main" val="351275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Heap Sort</a:t>
            </a:r>
            <a:endParaRPr lang="en-US" sz="5400" b="1" dirty="0"/>
          </a:p>
        </p:txBody>
      </p:sp>
      <p:sp>
        <p:nvSpPr>
          <p:cNvPr id="3" name="Content Placeholder 2"/>
          <p:cNvSpPr>
            <a:spLocks noGrp="1"/>
          </p:cNvSpPr>
          <p:nvPr>
            <p:ph idx="1"/>
          </p:nvPr>
        </p:nvSpPr>
        <p:spPr/>
        <p:txBody>
          <a:bodyPr>
            <a:normAutofit lnSpcReduction="10000"/>
          </a:bodyPr>
          <a:lstStyle/>
          <a:p>
            <a:r>
              <a:rPr lang="en-US" sz="3200" dirty="0" smtClean="0"/>
              <a:t>Principle: Fastest sorting method with complexity of O(</a:t>
            </a:r>
            <a:r>
              <a:rPr lang="en-US" sz="3200" dirty="0" err="1" smtClean="0"/>
              <a:t>nlogn</a:t>
            </a:r>
            <a:r>
              <a:rPr lang="en-US" sz="3200" dirty="0" smtClean="0"/>
              <a:t>).</a:t>
            </a:r>
          </a:p>
          <a:p>
            <a:r>
              <a:rPr lang="en-US" sz="3200" dirty="0" smtClean="0"/>
              <a:t>Based on arranging the elements using tree structure.</a:t>
            </a:r>
          </a:p>
          <a:p>
            <a:r>
              <a:rPr lang="en-US" sz="3200" dirty="0" smtClean="0"/>
              <a:t>Steps: </a:t>
            </a:r>
          </a:p>
          <a:p>
            <a:pPr lvl="1"/>
            <a:r>
              <a:rPr lang="en-US" sz="3000" dirty="0" smtClean="0"/>
              <a:t>Build Heap</a:t>
            </a:r>
          </a:p>
          <a:p>
            <a:pPr lvl="1"/>
            <a:r>
              <a:rPr lang="en-US" sz="3000" dirty="0" smtClean="0"/>
              <a:t>Insert</a:t>
            </a:r>
          </a:p>
          <a:p>
            <a:pPr lvl="1"/>
            <a:r>
              <a:rPr lang="en-US" sz="3000" dirty="0" smtClean="0"/>
              <a:t>Delete maximum</a:t>
            </a:r>
          </a:p>
          <a:p>
            <a:pPr lvl="1"/>
            <a:r>
              <a:rPr lang="en-US" sz="3000" dirty="0" smtClean="0"/>
              <a:t>Adjust</a:t>
            </a:r>
            <a:endParaRPr lang="en-US" sz="3000" dirty="0"/>
          </a:p>
        </p:txBody>
      </p:sp>
    </p:spTree>
    <p:extLst>
      <p:ext uri="{BB962C8B-B14F-4D97-AF65-F5344CB8AC3E}">
        <p14:creationId xmlns:p14="http://schemas.microsoft.com/office/powerpoint/2010/main" val="41670285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Heap sort: Insert algorithm	</a:t>
            </a:r>
            <a:endParaRPr lang="en-US" dirty="0"/>
          </a:p>
        </p:txBody>
      </p:sp>
      <p:sp>
        <p:nvSpPr>
          <p:cNvPr id="3" name="Content Placeholder 2"/>
          <p:cNvSpPr>
            <a:spLocks noGrp="1"/>
          </p:cNvSpPr>
          <p:nvPr>
            <p:ph idx="1"/>
          </p:nvPr>
        </p:nvSpPr>
        <p:spPr/>
        <p:txBody>
          <a:bodyPr numCol="1">
            <a:noAutofit/>
          </a:bodyPr>
          <a:lstStyle/>
          <a:p>
            <a:r>
              <a:rPr lang="en-US" b="1" dirty="0" smtClean="0"/>
              <a:t>Algorithm insert(a, n, item)</a:t>
            </a:r>
          </a:p>
          <a:p>
            <a:r>
              <a:rPr lang="en-US" b="1" dirty="0" smtClean="0"/>
              <a:t>{</a:t>
            </a:r>
          </a:p>
          <a:p>
            <a:r>
              <a:rPr lang="en-US" b="1" dirty="0"/>
              <a:t> </a:t>
            </a:r>
            <a:r>
              <a:rPr lang="en-US" b="1" dirty="0" smtClean="0"/>
              <a:t> </a:t>
            </a:r>
            <a:r>
              <a:rPr lang="en-US" b="1" dirty="0" err="1" smtClean="0"/>
              <a:t>i</a:t>
            </a:r>
            <a:r>
              <a:rPr lang="en-US" b="1" dirty="0" smtClean="0"/>
              <a:t> = n; a[</a:t>
            </a:r>
            <a:r>
              <a:rPr lang="en-US" b="1" dirty="0" err="1" smtClean="0"/>
              <a:t>i</a:t>
            </a:r>
            <a:r>
              <a:rPr lang="en-US" b="1" dirty="0" smtClean="0"/>
              <a:t>] = item;</a:t>
            </a:r>
          </a:p>
          <a:p>
            <a:r>
              <a:rPr lang="en-US" b="1" dirty="0"/>
              <a:t> </a:t>
            </a:r>
            <a:r>
              <a:rPr lang="en-US" b="1" dirty="0" smtClean="0"/>
              <a:t> </a:t>
            </a:r>
            <a:r>
              <a:rPr lang="en-US" b="1" dirty="0" smtClean="0">
                <a:solidFill>
                  <a:srgbClr val="FF0000"/>
                </a:solidFill>
              </a:rPr>
              <a:t>while (</a:t>
            </a:r>
            <a:r>
              <a:rPr lang="en-US" b="1" dirty="0" err="1" smtClean="0">
                <a:solidFill>
                  <a:srgbClr val="FF0000"/>
                </a:solidFill>
              </a:rPr>
              <a:t>i</a:t>
            </a:r>
            <a:r>
              <a:rPr lang="en-US" b="1" dirty="0" smtClean="0">
                <a:solidFill>
                  <a:srgbClr val="FF0000"/>
                </a:solidFill>
              </a:rPr>
              <a:t>&gt;1) and (a[</a:t>
            </a:r>
            <a:r>
              <a:rPr lang="en-US" b="1" dirty="0" err="1" smtClean="0">
                <a:solidFill>
                  <a:srgbClr val="FF0000"/>
                </a:solidFill>
              </a:rPr>
              <a:t>i</a:t>
            </a:r>
            <a:r>
              <a:rPr lang="en-US" b="1" dirty="0" smtClean="0">
                <a:solidFill>
                  <a:srgbClr val="FF0000"/>
                </a:solidFill>
              </a:rPr>
              <a:t>/2] &lt; item) do</a:t>
            </a:r>
          </a:p>
          <a:p>
            <a:r>
              <a:rPr lang="en-US" b="1" dirty="0">
                <a:solidFill>
                  <a:srgbClr val="FF0000"/>
                </a:solidFill>
              </a:rPr>
              <a:t> </a:t>
            </a:r>
            <a:r>
              <a:rPr lang="en-US" b="1" dirty="0" smtClean="0">
                <a:solidFill>
                  <a:srgbClr val="FF0000"/>
                </a:solidFill>
              </a:rPr>
              <a:t> </a:t>
            </a:r>
            <a:r>
              <a:rPr lang="en-US" b="1" dirty="0" smtClean="0"/>
              <a:t>{</a:t>
            </a:r>
          </a:p>
          <a:p>
            <a:r>
              <a:rPr lang="en-US" b="1" dirty="0"/>
              <a:t> </a:t>
            </a:r>
            <a:r>
              <a:rPr lang="en-US" b="1" dirty="0" smtClean="0"/>
              <a:t>     a[</a:t>
            </a:r>
            <a:r>
              <a:rPr lang="en-US" b="1" dirty="0" err="1" smtClean="0"/>
              <a:t>i</a:t>
            </a:r>
            <a:r>
              <a:rPr lang="en-US" b="1" dirty="0" smtClean="0"/>
              <a:t>] = </a:t>
            </a:r>
            <a:r>
              <a:rPr lang="en-US" b="1" dirty="0" smtClean="0">
                <a:solidFill>
                  <a:srgbClr val="FF0000"/>
                </a:solidFill>
              </a:rPr>
              <a:t>a[</a:t>
            </a:r>
            <a:r>
              <a:rPr lang="en-US" b="1" dirty="0" err="1" smtClean="0">
                <a:solidFill>
                  <a:srgbClr val="FF0000"/>
                </a:solidFill>
              </a:rPr>
              <a:t>i</a:t>
            </a:r>
            <a:r>
              <a:rPr lang="en-US" b="1" dirty="0" smtClean="0">
                <a:solidFill>
                  <a:srgbClr val="FF0000"/>
                </a:solidFill>
              </a:rPr>
              <a:t>/2]		 // </a:t>
            </a:r>
            <a:r>
              <a:rPr lang="en-US" b="1" dirty="0" err="1" smtClean="0">
                <a:solidFill>
                  <a:srgbClr val="FF0000"/>
                </a:solidFill>
              </a:rPr>
              <a:t>lb</a:t>
            </a:r>
            <a:endParaRPr lang="en-US" b="1" dirty="0" smtClean="0">
              <a:solidFill>
                <a:srgbClr val="FF0000"/>
              </a:solidFill>
            </a:endParaRPr>
          </a:p>
          <a:p>
            <a:r>
              <a:rPr lang="en-US" b="1" dirty="0"/>
              <a:t> </a:t>
            </a:r>
            <a:r>
              <a:rPr lang="en-US" b="1" dirty="0" smtClean="0"/>
              <a:t>      </a:t>
            </a:r>
            <a:r>
              <a:rPr lang="en-US" b="1" dirty="0" err="1" smtClean="0"/>
              <a:t>i</a:t>
            </a:r>
            <a:r>
              <a:rPr lang="en-US" b="1" dirty="0" smtClean="0"/>
              <a:t> = </a:t>
            </a:r>
            <a:r>
              <a:rPr lang="en-US" b="1" dirty="0" err="1" smtClean="0"/>
              <a:t>i</a:t>
            </a:r>
            <a:r>
              <a:rPr lang="en-US" b="1" dirty="0" smtClean="0"/>
              <a:t>/2</a:t>
            </a:r>
          </a:p>
          <a:p>
            <a:r>
              <a:rPr lang="en-US" b="1" dirty="0"/>
              <a:t> </a:t>
            </a:r>
            <a:r>
              <a:rPr lang="en-US" b="1" dirty="0" smtClean="0"/>
              <a:t> }</a:t>
            </a:r>
          </a:p>
          <a:p>
            <a:r>
              <a:rPr lang="en-US" b="1" dirty="0"/>
              <a:t> </a:t>
            </a:r>
            <a:r>
              <a:rPr lang="en-US" b="1" dirty="0" smtClean="0"/>
              <a:t> </a:t>
            </a:r>
            <a:r>
              <a:rPr lang="en-US" b="1" dirty="0" smtClean="0">
                <a:solidFill>
                  <a:srgbClr val="FF0000"/>
                </a:solidFill>
              </a:rPr>
              <a:t> a[</a:t>
            </a:r>
            <a:r>
              <a:rPr lang="en-US" b="1" dirty="0" err="1" smtClean="0">
                <a:solidFill>
                  <a:srgbClr val="FF0000"/>
                </a:solidFill>
              </a:rPr>
              <a:t>i</a:t>
            </a:r>
            <a:r>
              <a:rPr lang="en-US" b="1" dirty="0" smtClean="0">
                <a:solidFill>
                  <a:srgbClr val="FF0000"/>
                </a:solidFill>
              </a:rPr>
              <a:t>] = item</a:t>
            </a:r>
          </a:p>
          <a:p>
            <a:r>
              <a:rPr lang="en-US" b="1" dirty="0"/>
              <a:t>}</a:t>
            </a:r>
          </a:p>
        </p:txBody>
      </p:sp>
    </p:spTree>
    <p:extLst>
      <p:ext uri="{BB962C8B-B14F-4D97-AF65-F5344CB8AC3E}">
        <p14:creationId xmlns:p14="http://schemas.microsoft.com/office/powerpoint/2010/main" val="5612085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Heap Sort: Delete maximum	</a:t>
            </a:r>
            <a:endParaRPr lang="en-US" dirty="0"/>
          </a:p>
        </p:txBody>
      </p:sp>
      <p:sp>
        <p:nvSpPr>
          <p:cNvPr id="3" name="Content Placeholder 2"/>
          <p:cNvSpPr>
            <a:spLocks noGrp="1"/>
          </p:cNvSpPr>
          <p:nvPr>
            <p:ph idx="1"/>
          </p:nvPr>
        </p:nvSpPr>
        <p:spPr/>
        <p:txBody>
          <a:bodyPr numCol="1">
            <a:noAutofit/>
          </a:bodyPr>
          <a:lstStyle/>
          <a:p>
            <a:r>
              <a:rPr lang="en-US" sz="1800" b="1" dirty="0" smtClean="0"/>
              <a:t>Algorithm </a:t>
            </a:r>
            <a:r>
              <a:rPr lang="en-US" sz="1800" b="1" dirty="0" err="1" smtClean="0"/>
              <a:t>delmax</a:t>
            </a:r>
            <a:r>
              <a:rPr lang="en-US" sz="1800" b="1" dirty="0" smtClean="0"/>
              <a:t>(</a:t>
            </a:r>
            <a:r>
              <a:rPr lang="en-US" sz="1800" b="1" dirty="0" err="1" smtClean="0"/>
              <a:t>a,n,x</a:t>
            </a:r>
            <a:r>
              <a:rPr lang="en-US" sz="1800" b="1" dirty="0" smtClean="0"/>
              <a:t>)</a:t>
            </a:r>
          </a:p>
          <a:p>
            <a:r>
              <a:rPr lang="en-US" sz="1800" b="1" dirty="0" smtClean="0"/>
              <a:t>{ </a:t>
            </a:r>
          </a:p>
          <a:p>
            <a:r>
              <a:rPr lang="en-US" sz="1800" b="1" dirty="0" smtClean="0"/>
              <a:t>    if(n=0)</a:t>
            </a:r>
          </a:p>
          <a:p>
            <a:r>
              <a:rPr lang="en-US" sz="1800" b="1" dirty="0" smtClean="0"/>
              <a:t>      write(“No element for deletion”)</a:t>
            </a:r>
          </a:p>
          <a:p>
            <a:r>
              <a:rPr lang="en-US" sz="1800" b="1" dirty="0" smtClean="0"/>
              <a:t>   else</a:t>
            </a:r>
          </a:p>
          <a:p>
            <a:r>
              <a:rPr lang="en-US" sz="1800" b="1" dirty="0" smtClean="0"/>
              <a:t>    {</a:t>
            </a:r>
          </a:p>
          <a:p>
            <a:r>
              <a:rPr lang="en-US" sz="1800" b="1" dirty="0" smtClean="0"/>
              <a:t>        x=a[</a:t>
            </a:r>
            <a:r>
              <a:rPr lang="en-US" sz="1800" b="1" dirty="0" err="1" smtClean="0"/>
              <a:t>i</a:t>
            </a:r>
            <a:r>
              <a:rPr lang="en-US" sz="1800" b="1" dirty="0" smtClean="0"/>
              <a:t>];</a:t>
            </a:r>
          </a:p>
          <a:p>
            <a:r>
              <a:rPr lang="en-US" sz="1800" b="1" dirty="0" smtClean="0"/>
              <a:t>        a[1] = a[n]</a:t>
            </a:r>
          </a:p>
          <a:p>
            <a:r>
              <a:rPr lang="en-US" sz="1800" b="1" dirty="0" smtClean="0"/>
              <a:t>        </a:t>
            </a:r>
            <a:r>
              <a:rPr lang="en-US" sz="1800" b="1" dirty="0" smtClean="0">
                <a:solidFill>
                  <a:srgbClr val="FF0000"/>
                </a:solidFill>
              </a:rPr>
              <a:t>adjust(a,1,n-1)</a:t>
            </a:r>
          </a:p>
          <a:p>
            <a:r>
              <a:rPr lang="en-US" sz="1800" b="1" dirty="0" smtClean="0"/>
              <a:t>    }</a:t>
            </a:r>
          </a:p>
          <a:p>
            <a:r>
              <a:rPr lang="en-US" sz="1800" b="1" dirty="0" smtClean="0"/>
              <a:t>}</a:t>
            </a:r>
            <a:endParaRPr lang="en-US" sz="1800" b="1" dirty="0"/>
          </a:p>
        </p:txBody>
      </p:sp>
    </p:spTree>
    <p:extLst>
      <p:ext uri="{BB962C8B-B14F-4D97-AF65-F5344CB8AC3E}">
        <p14:creationId xmlns:p14="http://schemas.microsoft.com/office/powerpoint/2010/main" val="33026298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Heap sort: Adjust algorithm</a:t>
            </a:r>
            <a:endParaRPr lang="en-US" dirty="0"/>
          </a:p>
        </p:txBody>
      </p:sp>
      <p:sp>
        <p:nvSpPr>
          <p:cNvPr id="3" name="Content Placeholder 2"/>
          <p:cNvSpPr>
            <a:spLocks noGrp="1"/>
          </p:cNvSpPr>
          <p:nvPr>
            <p:ph idx="1"/>
          </p:nvPr>
        </p:nvSpPr>
        <p:spPr/>
        <p:txBody>
          <a:bodyPr numCol="2">
            <a:normAutofit fontScale="92500" lnSpcReduction="20000"/>
          </a:bodyPr>
          <a:lstStyle/>
          <a:p>
            <a:r>
              <a:rPr lang="en-US" sz="3200" b="1" dirty="0" smtClean="0"/>
              <a:t>Algorithm adjust(</a:t>
            </a:r>
            <a:r>
              <a:rPr lang="en-US" sz="3200" b="1" dirty="0" err="1" smtClean="0"/>
              <a:t>a,i,n</a:t>
            </a:r>
            <a:r>
              <a:rPr lang="en-US" sz="3200" b="1" dirty="0" smtClean="0"/>
              <a:t>)</a:t>
            </a:r>
          </a:p>
          <a:p>
            <a:r>
              <a:rPr lang="en-US" sz="3200" b="1" dirty="0" smtClean="0"/>
              <a:t>{</a:t>
            </a:r>
          </a:p>
          <a:p>
            <a:r>
              <a:rPr lang="en-US" sz="3200" b="1" dirty="0"/>
              <a:t> </a:t>
            </a:r>
            <a:r>
              <a:rPr lang="en-US" sz="3200" b="1" dirty="0" smtClean="0"/>
              <a:t>      item=a[</a:t>
            </a:r>
            <a:r>
              <a:rPr lang="en-US" sz="3200" b="1" dirty="0" err="1" smtClean="0"/>
              <a:t>i</a:t>
            </a:r>
            <a:r>
              <a:rPr lang="en-US" sz="3200" b="1" dirty="0" smtClean="0"/>
              <a:t>]</a:t>
            </a:r>
          </a:p>
          <a:p>
            <a:r>
              <a:rPr lang="en-US" sz="3200" b="1" dirty="0" smtClean="0"/>
              <a:t>       j=2i</a:t>
            </a:r>
          </a:p>
          <a:p>
            <a:r>
              <a:rPr lang="en-US" sz="3200" b="1" dirty="0"/>
              <a:t> </a:t>
            </a:r>
            <a:r>
              <a:rPr lang="en-US" sz="3200" b="1" dirty="0" smtClean="0"/>
              <a:t>    while (j&lt;= n) do</a:t>
            </a:r>
          </a:p>
          <a:p>
            <a:r>
              <a:rPr lang="en-US" sz="3200" b="1" dirty="0"/>
              <a:t> </a:t>
            </a:r>
            <a:r>
              <a:rPr lang="en-US" sz="3200" b="1" dirty="0" smtClean="0"/>
              <a:t>     {</a:t>
            </a:r>
          </a:p>
          <a:p>
            <a:pPr marL="0" indent="0">
              <a:buNone/>
            </a:pPr>
            <a:r>
              <a:rPr lang="en-US" sz="3200" b="1" dirty="0"/>
              <a:t> </a:t>
            </a:r>
            <a:r>
              <a:rPr lang="en-US" sz="3200" b="1" dirty="0" smtClean="0"/>
              <a:t>        if(a[j] &lt; a[j+1])</a:t>
            </a:r>
          </a:p>
          <a:p>
            <a:pPr marL="0" indent="0">
              <a:buNone/>
            </a:pPr>
            <a:r>
              <a:rPr lang="en-US" sz="3200" b="1" dirty="0"/>
              <a:t> </a:t>
            </a:r>
            <a:r>
              <a:rPr lang="en-US" sz="3200" b="1" dirty="0" smtClean="0"/>
              <a:t>              j=j+1;</a:t>
            </a:r>
          </a:p>
          <a:p>
            <a:pPr marL="0" indent="0">
              <a:buNone/>
            </a:pPr>
            <a:r>
              <a:rPr lang="en-US" sz="3200" b="1" dirty="0"/>
              <a:t> </a:t>
            </a:r>
            <a:r>
              <a:rPr lang="en-US" sz="3200" b="1" dirty="0" smtClean="0"/>
              <a:t>         if(item &gt;=a[j])</a:t>
            </a:r>
          </a:p>
          <a:p>
            <a:pPr marL="0" indent="0">
              <a:buNone/>
            </a:pPr>
            <a:r>
              <a:rPr lang="en-US" sz="3200" b="1" dirty="0"/>
              <a:t> </a:t>
            </a:r>
            <a:r>
              <a:rPr lang="en-US" sz="3200" b="1" dirty="0" smtClean="0"/>
              <a:t>            break;</a:t>
            </a:r>
          </a:p>
          <a:p>
            <a:pPr marL="0" indent="0">
              <a:buNone/>
            </a:pPr>
            <a:r>
              <a:rPr lang="en-US" sz="3200" b="1" dirty="0"/>
              <a:t> </a:t>
            </a:r>
            <a:r>
              <a:rPr lang="en-US" sz="3200" b="1" dirty="0" smtClean="0"/>
              <a:t>        </a:t>
            </a:r>
            <a:r>
              <a:rPr lang="en-US" sz="3500" b="1" dirty="0" smtClean="0"/>
              <a:t>a[j/2] = a[j]      //</a:t>
            </a:r>
            <a:r>
              <a:rPr lang="en-US" sz="3500" b="1" dirty="0" err="1" smtClean="0"/>
              <a:t>lb</a:t>
            </a:r>
            <a:endParaRPr lang="en-US" sz="3500" b="1" dirty="0" smtClean="0"/>
          </a:p>
          <a:p>
            <a:pPr marL="0" indent="0">
              <a:buNone/>
            </a:pPr>
            <a:r>
              <a:rPr lang="en-US" sz="3200" b="1" dirty="0"/>
              <a:t> </a:t>
            </a:r>
            <a:r>
              <a:rPr lang="en-US" sz="3200" b="1" dirty="0" smtClean="0"/>
              <a:t>        </a:t>
            </a:r>
            <a:r>
              <a:rPr lang="en-US" sz="3500" b="1" dirty="0" smtClean="0"/>
              <a:t>j=2j</a:t>
            </a:r>
          </a:p>
          <a:p>
            <a:pPr marL="0" indent="0">
              <a:buNone/>
            </a:pPr>
            <a:r>
              <a:rPr lang="en-US" sz="3200" b="1" dirty="0"/>
              <a:t> </a:t>
            </a:r>
            <a:r>
              <a:rPr lang="en-US" sz="3200" b="1" dirty="0" smtClean="0"/>
              <a:t>      }</a:t>
            </a:r>
          </a:p>
          <a:p>
            <a:pPr marL="0" indent="0">
              <a:buNone/>
            </a:pPr>
            <a:r>
              <a:rPr lang="en-US" sz="3200" b="1" dirty="0">
                <a:solidFill>
                  <a:srgbClr val="FF0000"/>
                </a:solidFill>
              </a:rPr>
              <a:t> </a:t>
            </a:r>
            <a:r>
              <a:rPr lang="en-US" sz="3200" b="1" dirty="0" smtClean="0">
                <a:solidFill>
                  <a:srgbClr val="FF0000"/>
                </a:solidFill>
              </a:rPr>
              <a:t>  a[j/2] = item;         //LB</a:t>
            </a:r>
          </a:p>
          <a:p>
            <a:pPr marL="0" indent="0">
              <a:buNone/>
            </a:pPr>
            <a:r>
              <a:rPr lang="en-US" sz="3000" b="1" dirty="0"/>
              <a:t>}</a:t>
            </a:r>
            <a:endParaRPr lang="en-US" sz="3000" b="1" dirty="0" smtClean="0"/>
          </a:p>
          <a:p>
            <a:pPr marL="0" indent="0">
              <a:buNone/>
            </a:pPr>
            <a:endParaRPr lang="en-US" b="1" dirty="0"/>
          </a:p>
        </p:txBody>
      </p:sp>
    </p:spTree>
    <p:extLst>
      <p:ext uri="{BB962C8B-B14F-4D97-AF65-F5344CB8AC3E}">
        <p14:creationId xmlns:p14="http://schemas.microsoft.com/office/powerpoint/2010/main" val="40821477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7" name="Content Placeholder 26"/>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2420471" y="2339789"/>
            <a:ext cx="6427694" cy="2877670"/>
          </a:xfrm>
          <a:prstGeom prst="rect">
            <a:avLst/>
          </a:prstGeom>
        </p:spPr>
      </p:pic>
    </p:spTree>
    <p:extLst>
      <p:ext uri="{BB962C8B-B14F-4D97-AF65-F5344CB8AC3E}">
        <p14:creationId xmlns:p14="http://schemas.microsoft.com/office/powerpoint/2010/main" val="5274361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UNIT-2: (</a:t>
            </a:r>
            <a:r>
              <a:rPr lang="en-US" dirty="0" err="1" smtClean="0"/>
              <a:t>i</a:t>
            </a:r>
            <a:r>
              <a:rPr lang="en-US" dirty="0" smtClean="0"/>
              <a:t>) Sorting </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863981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430306"/>
            <a:ext cx="10058400" cy="849854"/>
          </a:xfrm>
        </p:spPr>
        <p:txBody>
          <a:bodyPr>
            <a:normAutofit fontScale="90000"/>
          </a:bodyPr>
          <a:lstStyle/>
          <a:p>
            <a:r>
              <a:rPr lang="en-US" sz="6000" b="1" dirty="0" smtClean="0"/>
              <a:t>Sorting</a:t>
            </a:r>
            <a:endParaRPr lang="en-US" sz="6000" b="1" dirty="0"/>
          </a:p>
        </p:txBody>
      </p:sp>
      <p:sp>
        <p:nvSpPr>
          <p:cNvPr id="3" name="Content Placeholder 2"/>
          <p:cNvSpPr>
            <a:spLocks noGrp="1"/>
          </p:cNvSpPr>
          <p:nvPr>
            <p:ph idx="1"/>
          </p:nvPr>
        </p:nvSpPr>
        <p:spPr/>
        <p:txBody>
          <a:bodyPr>
            <a:normAutofit/>
          </a:bodyPr>
          <a:lstStyle/>
          <a:p>
            <a:r>
              <a:rPr lang="en-US" sz="3200" b="1" dirty="0" smtClean="0"/>
              <a:t>Insertion sort and its analysis</a:t>
            </a:r>
          </a:p>
          <a:p>
            <a:r>
              <a:rPr lang="en-US" sz="3200" b="1" dirty="0" smtClean="0"/>
              <a:t>Selection sort and its analysis</a:t>
            </a:r>
          </a:p>
          <a:p>
            <a:r>
              <a:rPr lang="en-US" sz="3200" b="1" dirty="0" smtClean="0"/>
              <a:t>Heap sort and its analysis</a:t>
            </a:r>
          </a:p>
          <a:p>
            <a:r>
              <a:rPr lang="en-US" sz="3200" b="1" dirty="0" smtClean="0"/>
              <a:t>Sorting: Arranging elements in ascending or descending order.</a:t>
            </a:r>
            <a:endParaRPr lang="en-US" sz="3200" b="1" dirty="0"/>
          </a:p>
        </p:txBody>
      </p:sp>
    </p:spTree>
    <p:extLst>
      <p:ext uri="{BB962C8B-B14F-4D97-AF65-F5344CB8AC3E}">
        <p14:creationId xmlns:p14="http://schemas.microsoft.com/office/powerpoint/2010/main" val="1148030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Insertion Sort</a:t>
            </a:r>
            <a:endParaRPr lang="en-US" sz="5400" b="1" dirty="0"/>
          </a:p>
        </p:txBody>
      </p:sp>
      <p:sp>
        <p:nvSpPr>
          <p:cNvPr id="3" name="Content Placeholder 2"/>
          <p:cNvSpPr>
            <a:spLocks noGrp="1"/>
          </p:cNvSpPr>
          <p:nvPr>
            <p:ph idx="1"/>
          </p:nvPr>
        </p:nvSpPr>
        <p:spPr/>
        <p:txBody>
          <a:bodyPr>
            <a:normAutofit lnSpcReduction="10000"/>
          </a:bodyPr>
          <a:lstStyle/>
          <a:p>
            <a:pPr algn="just"/>
            <a:r>
              <a:rPr lang="en-US" sz="3200" b="1" dirty="0" smtClean="0"/>
              <a:t>Principle: Select an element from given array and place it proper position by scanning and comparing all the elements present before the selected element.</a:t>
            </a:r>
          </a:p>
          <a:p>
            <a:pPr algn="just"/>
            <a:r>
              <a:rPr lang="en-US" sz="3200" b="1" dirty="0" smtClean="0"/>
              <a:t>Sorting process is expands at each stage.</a:t>
            </a:r>
          </a:p>
          <a:p>
            <a:pPr algn="just"/>
            <a:r>
              <a:rPr lang="en-US" sz="3200" b="1" dirty="0" smtClean="0"/>
              <a:t>This method does not require all elements to be referred at one stage.</a:t>
            </a:r>
          </a:p>
          <a:p>
            <a:pPr algn="just"/>
            <a:r>
              <a:rPr lang="en-US" sz="3200" b="1" dirty="0" smtClean="0"/>
              <a:t>For an array of size “n”, maximum “n-1” comparisons are required.</a:t>
            </a:r>
            <a:endParaRPr lang="en-US" sz="3200" b="1" dirty="0"/>
          </a:p>
        </p:txBody>
      </p:sp>
    </p:spTree>
    <p:extLst>
      <p:ext uri="{BB962C8B-B14F-4D97-AF65-F5344CB8AC3E}">
        <p14:creationId xmlns:p14="http://schemas.microsoft.com/office/powerpoint/2010/main" val="31393754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Example</a:t>
            </a:r>
            <a:endParaRPr lang="en-US" sz="5400" b="1" dirty="0"/>
          </a:p>
        </p:txBody>
      </p:sp>
      <p:sp>
        <p:nvSpPr>
          <p:cNvPr id="3" name="Content Placeholder 2"/>
          <p:cNvSpPr>
            <a:spLocks noGrp="1"/>
          </p:cNvSpPr>
          <p:nvPr>
            <p:ph idx="1"/>
          </p:nvPr>
        </p:nvSpPr>
        <p:spPr/>
        <p:txBody>
          <a:bodyPr>
            <a:normAutofit fontScale="92500" lnSpcReduction="20000"/>
          </a:bodyPr>
          <a:lstStyle/>
          <a:p>
            <a:pPr algn="just"/>
            <a:r>
              <a:rPr lang="en-US" sz="3200" b="1" dirty="0" smtClean="0"/>
              <a:t>Array: </a:t>
            </a:r>
          </a:p>
          <a:p>
            <a:r>
              <a:rPr lang="en-US" sz="2800" b="1" dirty="0" smtClean="0"/>
              <a:t>Pass 1: Pointer at location 2</a:t>
            </a:r>
            <a:r>
              <a:rPr lang="en-US" sz="3200" b="1" dirty="0" smtClean="0"/>
              <a:t>: comparison up to location 1. </a:t>
            </a:r>
          </a:p>
          <a:p>
            <a:r>
              <a:rPr lang="en-US" sz="3200" b="1" dirty="0" smtClean="0"/>
              <a:t>Swap values of value at a[</a:t>
            </a:r>
            <a:r>
              <a:rPr lang="en-US" sz="3200" b="1" dirty="0" err="1" smtClean="0"/>
              <a:t>i</a:t>
            </a:r>
            <a:r>
              <a:rPr lang="en-US" sz="3200" b="1" dirty="0" smtClean="0"/>
              <a:t>] and a[i-1] if (a[</a:t>
            </a:r>
            <a:r>
              <a:rPr lang="en-US" sz="3200" b="1" dirty="0" err="1" smtClean="0"/>
              <a:t>i</a:t>
            </a:r>
            <a:r>
              <a:rPr lang="en-US" sz="3200" b="1" dirty="0" smtClean="0"/>
              <a:t>] &lt; a[i-1])</a:t>
            </a:r>
          </a:p>
          <a:p>
            <a:r>
              <a:rPr lang="en-US" sz="3200" b="1" dirty="0" smtClean="0"/>
              <a:t>For example at location: 5</a:t>
            </a:r>
          </a:p>
          <a:p>
            <a:r>
              <a:rPr lang="en-US" sz="3200" b="1" dirty="0" smtClean="0"/>
              <a:t>Array will be in the form: 11, 22, 44, 55,   (33)</a:t>
            </a:r>
          </a:p>
          <a:p>
            <a:r>
              <a:rPr lang="en-US" sz="3200" b="1" dirty="0" smtClean="0"/>
              <a:t>So </a:t>
            </a:r>
            <a:r>
              <a:rPr lang="en-US" sz="3200" b="1" dirty="0" err="1" smtClean="0"/>
              <a:t>i</a:t>
            </a:r>
            <a:r>
              <a:rPr lang="en-US" sz="3200" b="1" dirty="0" smtClean="0"/>
              <a:t>=5 and i-1=4: Compare and swap: Continue till condition is satisfied.</a:t>
            </a:r>
          </a:p>
          <a:p>
            <a:r>
              <a:rPr lang="en-US" sz="3200" b="1" dirty="0" smtClean="0"/>
              <a:t>Continue till n-1 passes </a:t>
            </a:r>
            <a:endParaRPr lang="en-US" sz="2800" b="1" dirty="0" smtClean="0"/>
          </a:p>
        </p:txBody>
      </p:sp>
      <p:graphicFrame>
        <p:nvGraphicFramePr>
          <p:cNvPr id="5" name="Table 4"/>
          <p:cNvGraphicFramePr>
            <a:graphicFrameLocks noGrp="1"/>
          </p:cNvGraphicFramePr>
          <p:nvPr>
            <p:extLst>
              <p:ext uri="{D42A27DB-BD31-4B8C-83A1-F6EECF244321}">
                <p14:modId xmlns:p14="http://schemas.microsoft.com/office/powerpoint/2010/main" val="170569452"/>
              </p:ext>
            </p:extLst>
          </p:nvPr>
        </p:nvGraphicFramePr>
        <p:xfrm>
          <a:off x="3726927" y="782617"/>
          <a:ext cx="7716520" cy="853440"/>
        </p:xfrm>
        <a:graphic>
          <a:graphicData uri="http://schemas.openxmlformats.org/drawingml/2006/table">
            <a:tbl>
              <a:tblPr firstRow="1" bandRow="1">
                <a:tableStyleId>{5940675A-B579-460E-94D1-54222C63F5DA}</a:tableStyleId>
              </a:tblPr>
              <a:tblGrid>
                <a:gridCol w="1102360"/>
                <a:gridCol w="1102360"/>
                <a:gridCol w="1102360"/>
                <a:gridCol w="1102360"/>
                <a:gridCol w="1102360"/>
                <a:gridCol w="1102360"/>
                <a:gridCol w="1102360"/>
              </a:tblGrid>
              <a:tr h="320231">
                <a:tc>
                  <a:txBody>
                    <a:bodyPr/>
                    <a:lstStyle/>
                    <a:p>
                      <a:pPr algn="ctr"/>
                      <a:r>
                        <a:rPr lang="en-US" sz="2000" b="1" dirty="0" smtClean="0"/>
                        <a:t>1</a:t>
                      </a:r>
                      <a:endParaRPr 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1" dirty="0" smtClean="0"/>
                        <a:t>2</a:t>
                      </a:r>
                      <a:endParaRPr 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1" dirty="0" smtClean="0"/>
                        <a:t>3</a:t>
                      </a:r>
                      <a:endParaRPr 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1" dirty="0" smtClean="0"/>
                        <a:t>4</a:t>
                      </a:r>
                      <a:endParaRPr 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1" dirty="0" smtClean="0"/>
                        <a:t>5</a:t>
                      </a:r>
                      <a:endParaRPr 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1" dirty="0" smtClean="0"/>
                        <a:t>6</a:t>
                      </a:r>
                      <a:endParaRPr 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1" dirty="0" smtClean="0"/>
                        <a:t>7</a:t>
                      </a:r>
                      <a:endParaRPr 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9498">
                <a:tc>
                  <a:txBody>
                    <a:bodyPr/>
                    <a:lstStyle/>
                    <a:p>
                      <a:pPr algn="ctr"/>
                      <a:r>
                        <a:rPr lang="en-US" sz="2400" b="1" dirty="0" smtClean="0"/>
                        <a:t>22</a:t>
                      </a:r>
                      <a:endParaRPr lang="en-US"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smtClean="0"/>
                        <a:t>11</a:t>
                      </a:r>
                      <a:endParaRPr lang="en-US"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smtClean="0"/>
                        <a:t>55</a:t>
                      </a:r>
                      <a:endParaRPr lang="en-US"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smtClean="0"/>
                        <a:t>44</a:t>
                      </a:r>
                      <a:endParaRPr lang="en-US"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smtClean="0"/>
                        <a:t>33</a:t>
                      </a:r>
                      <a:endParaRPr lang="en-US"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smtClean="0"/>
                        <a:t>77</a:t>
                      </a:r>
                      <a:endParaRPr lang="en-US"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smtClean="0"/>
                        <a:t>66</a:t>
                      </a:r>
                      <a:endParaRPr lang="en-US"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7399379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mc:AlternateContent xmlns:mc="http://schemas.openxmlformats.org/markup-compatibility/2006" xmlns:a14="http://schemas.microsoft.com/office/drawing/2010/main">
        <mc:Choice Requires="a14">
          <p:graphicFrame>
            <p:nvGraphicFramePr>
              <p:cNvPr id="4" name="Content Placeholder 3"/>
              <p:cNvGraphicFramePr>
                <a:graphicFrameLocks noGrp="1"/>
              </p:cNvGraphicFramePr>
              <p:nvPr>
                <p:ph idx="1"/>
                <p:extLst>
                  <p:ext uri="{D42A27DB-BD31-4B8C-83A1-F6EECF244321}">
                    <p14:modId xmlns:p14="http://schemas.microsoft.com/office/powerpoint/2010/main" val="349778703"/>
                  </p:ext>
                </p:extLst>
              </p:nvPr>
            </p:nvGraphicFramePr>
            <p:xfrm>
              <a:off x="1097280" y="286603"/>
              <a:ext cx="10058400" cy="5614416"/>
            </p:xfrm>
            <a:graphic>
              <a:graphicData uri="http://schemas.openxmlformats.org/drawingml/2006/table">
                <a:tbl>
                  <a:tblPr firstRow="1" bandRow="1">
                    <a:tableStyleId>{5C22544A-7EE6-4342-B048-85BDC9FD1C3A}</a:tableStyleId>
                  </a:tblPr>
                  <a:tblGrid>
                    <a:gridCol w="651155"/>
                    <a:gridCol w="4464106"/>
                    <a:gridCol w="833718"/>
                    <a:gridCol w="4109421"/>
                  </a:tblGrid>
                  <a:tr h="370840">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Step</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Cost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Complexity</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en-US" sz="2400" dirty="0" smtClean="0"/>
                            <a:t>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For j = 2 to n do</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C1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n</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en-US" sz="2400" dirty="0" smtClean="0"/>
                            <a:t>2</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en-US" sz="2400" dirty="0" smtClean="0"/>
                            <a:t>3</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    key = a[j]</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C2</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n-1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en-US" sz="2400" dirty="0" smtClean="0"/>
                            <a:t>4</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    </a:t>
                          </a:r>
                          <a:r>
                            <a:rPr lang="en-US" sz="2400" baseline="0" dirty="0" smtClean="0"/>
                            <a:t> </a:t>
                          </a:r>
                          <a:r>
                            <a:rPr lang="en-US" sz="2400" baseline="0" dirty="0" err="1" smtClean="0"/>
                            <a:t>i</a:t>
                          </a:r>
                          <a:r>
                            <a:rPr lang="en-US" sz="2400" baseline="0" dirty="0" smtClean="0"/>
                            <a:t>=j-1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C3</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n-1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en-US" sz="2400" dirty="0" smtClean="0"/>
                            <a:t>5</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     while (</a:t>
                          </a:r>
                          <a:r>
                            <a:rPr lang="en-US" sz="2400" dirty="0" err="1" smtClean="0"/>
                            <a:t>i</a:t>
                          </a:r>
                          <a:r>
                            <a:rPr lang="en-US" sz="2400" dirty="0" smtClean="0"/>
                            <a:t>&gt;=1)</a:t>
                          </a:r>
                          <a:r>
                            <a:rPr lang="en-US" sz="2400" baseline="0" dirty="0" smtClean="0"/>
                            <a:t> and (a[</a:t>
                          </a:r>
                          <a:r>
                            <a:rPr lang="en-US" sz="2400" baseline="0" dirty="0" err="1" smtClean="0"/>
                            <a:t>i</a:t>
                          </a:r>
                          <a:r>
                            <a:rPr lang="en-US" sz="2400" baseline="0" dirty="0" smtClean="0"/>
                            <a:t>] &gt; key) do</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C4</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nary>
                                <m:naryPr>
                                  <m:chr m:val="∑"/>
                                  <m:ctrlPr>
                                    <a:rPr lang="en-US" sz="2400" i="1" smtClean="0">
                                      <a:latin typeface="Cambria Math" panose="02040503050406030204" pitchFamily="18" charset="0"/>
                                    </a:rPr>
                                  </m:ctrlPr>
                                </m:naryPr>
                                <m:sub>
                                  <m:r>
                                    <m:rPr>
                                      <m:brk m:alnAt="23"/>
                                    </m:rPr>
                                    <a:rPr lang="en-US" sz="2400" b="0" i="1" smtClean="0">
                                      <a:latin typeface="Cambria Math" panose="02040503050406030204" pitchFamily="18" charset="0"/>
                                    </a:rPr>
                                    <m:t>𝑗</m:t>
                                  </m:r>
                                  <m:r>
                                    <a:rPr lang="en-US" sz="2400" b="0" i="1" smtClean="0">
                                      <a:latin typeface="Cambria Math" panose="02040503050406030204" pitchFamily="18" charset="0"/>
                                    </a:rPr>
                                    <m:t>=2</m:t>
                                  </m:r>
                                </m:sub>
                                <m:sup>
                                  <m:r>
                                    <a:rPr lang="en-US" sz="2400" b="0" i="1" smtClean="0">
                                      <a:latin typeface="Cambria Math" panose="02040503050406030204" pitchFamily="18" charset="0"/>
                                    </a:rPr>
                                    <m:t>𝑛</m:t>
                                  </m:r>
                                </m:sup>
                                <m:e>
                                  <m:r>
                                    <a:rPr lang="en-US" sz="2400" b="0" i="1" smtClean="0">
                                      <a:latin typeface="Cambria Math" panose="02040503050406030204" pitchFamily="18" charset="0"/>
                                    </a:rPr>
                                    <m:t>𝑡𝑗</m:t>
                                  </m:r>
                                </m:e>
                              </m:nary>
                            </m:oMath>
                          </a14:m>
                          <a:r>
                            <a:rPr lang="en-US" sz="2400" dirty="0" smtClean="0"/>
                            <a:t> </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en-US" sz="2400" dirty="0" smtClean="0"/>
                            <a:t>6 </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      {</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en-US" sz="2400" dirty="0" smtClean="0"/>
                            <a:t>7</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           a[i+1] = a[</a:t>
                          </a:r>
                          <a:r>
                            <a:rPr lang="en-US" sz="2400" dirty="0" err="1" smtClean="0"/>
                            <a:t>i</a:t>
                          </a:r>
                          <a:r>
                            <a:rPr lang="en-US" sz="2400" dirty="0" smtClean="0"/>
                            <a: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C5</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nary>
                                <m:naryPr>
                                  <m:chr m:val="∑"/>
                                  <m:ctrlPr>
                                    <a:rPr lang="en-US" sz="2400" i="1" smtClean="0">
                                      <a:latin typeface="Cambria Math" panose="02040503050406030204" pitchFamily="18" charset="0"/>
                                    </a:rPr>
                                  </m:ctrlPr>
                                </m:naryPr>
                                <m:sub>
                                  <m:r>
                                    <m:rPr>
                                      <m:brk m:alnAt="23"/>
                                    </m:rPr>
                                    <a:rPr lang="en-US" sz="2400" b="0" i="1" smtClean="0">
                                      <a:latin typeface="Cambria Math" panose="02040503050406030204" pitchFamily="18" charset="0"/>
                                    </a:rPr>
                                    <m:t>𝑗</m:t>
                                  </m:r>
                                  <m:r>
                                    <a:rPr lang="en-US" sz="2400" b="0" i="1" smtClean="0">
                                      <a:latin typeface="Cambria Math" panose="02040503050406030204" pitchFamily="18" charset="0"/>
                                    </a:rPr>
                                    <m:t>=2</m:t>
                                  </m:r>
                                </m:sub>
                                <m:sup>
                                  <m:r>
                                    <a:rPr lang="en-US" sz="2400" b="0" i="1" smtClean="0">
                                      <a:latin typeface="Cambria Math" panose="02040503050406030204" pitchFamily="18" charset="0"/>
                                    </a:rPr>
                                    <m:t>𝑛</m:t>
                                  </m:r>
                                </m:sup>
                                <m:e>
                                  <m:r>
                                    <a:rPr lang="en-US" sz="2400" b="0" i="1" smtClean="0">
                                      <a:latin typeface="Cambria Math" panose="02040503050406030204" pitchFamily="18" charset="0"/>
                                    </a:rPr>
                                    <m:t>𝑡𝑗</m:t>
                                  </m:r>
                                </m:e>
                              </m:nary>
                            </m:oMath>
                          </a14:m>
                          <a:r>
                            <a:rPr lang="en-US" sz="2400" dirty="0" smtClean="0"/>
                            <a:t>  -  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en-US" sz="2400" dirty="0" smtClean="0"/>
                            <a:t>8</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            </a:t>
                          </a:r>
                          <a:r>
                            <a:rPr lang="en-US" sz="2400" dirty="0" err="1" smtClean="0"/>
                            <a:t>i</a:t>
                          </a:r>
                          <a:r>
                            <a:rPr lang="en-US" sz="2400" baseline="0" dirty="0" smtClean="0"/>
                            <a:t> = </a:t>
                          </a:r>
                          <a:r>
                            <a:rPr lang="en-US" sz="2400" baseline="0" dirty="0" err="1" smtClean="0"/>
                            <a:t>i</a:t>
                          </a:r>
                          <a:r>
                            <a:rPr lang="en-US" sz="2400" baseline="0" dirty="0" smtClean="0"/>
                            <a:t> – 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C6</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nary>
                                <m:naryPr>
                                  <m:chr m:val="∑"/>
                                  <m:ctrlPr>
                                    <a:rPr lang="en-US" sz="2400" i="1" smtClean="0">
                                      <a:latin typeface="Cambria Math" panose="02040503050406030204" pitchFamily="18" charset="0"/>
                                    </a:rPr>
                                  </m:ctrlPr>
                                </m:naryPr>
                                <m:sub>
                                  <m:r>
                                    <m:rPr>
                                      <m:brk m:alnAt="23"/>
                                    </m:rPr>
                                    <a:rPr lang="en-US" sz="2400" b="0" i="1" smtClean="0">
                                      <a:latin typeface="Cambria Math" panose="02040503050406030204" pitchFamily="18" charset="0"/>
                                    </a:rPr>
                                    <m:t>𝑗</m:t>
                                  </m:r>
                                  <m:r>
                                    <a:rPr lang="en-US" sz="2400" b="0" i="1" smtClean="0">
                                      <a:latin typeface="Cambria Math" panose="02040503050406030204" pitchFamily="18" charset="0"/>
                                    </a:rPr>
                                    <m:t>=2</m:t>
                                  </m:r>
                                </m:sub>
                                <m:sup>
                                  <m:r>
                                    <a:rPr lang="en-US" sz="2400" b="0" i="1" smtClean="0">
                                      <a:latin typeface="Cambria Math" panose="02040503050406030204" pitchFamily="18" charset="0"/>
                                    </a:rPr>
                                    <m:t>𝑛</m:t>
                                  </m:r>
                                </m:sup>
                                <m:e>
                                  <m:r>
                                    <a:rPr lang="en-US" sz="2400" b="0" i="1" smtClean="0">
                                      <a:latin typeface="Cambria Math" panose="02040503050406030204" pitchFamily="18" charset="0"/>
                                    </a:rPr>
                                    <m:t>𝑡𝑗</m:t>
                                  </m:r>
                                </m:e>
                              </m:nary>
                            </m:oMath>
                          </a14:m>
                          <a:r>
                            <a:rPr lang="en-US" sz="2400" dirty="0" smtClean="0"/>
                            <a:t>  -  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en-US" sz="2400" dirty="0" smtClean="0"/>
                            <a:t>9</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       }</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en-US" sz="2400" dirty="0" smtClean="0"/>
                            <a:t>10</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      a[i+1] = key</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C7</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n-1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en-US" sz="2400" dirty="0" smtClean="0"/>
                            <a:t>11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mc:Choice>
        <mc:Fallback xmlns="">
          <p:graphicFrame>
            <p:nvGraphicFramePr>
              <p:cNvPr id="4" name="Content Placeholder 3"/>
              <p:cNvGraphicFramePr>
                <a:graphicFrameLocks noGrp="1"/>
              </p:cNvGraphicFramePr>
              <p:nvPr>
                <p:ph idx="1"/>
                <p:extLst>
                  <p:ext uri="{D42A27DB-BD31-4B8C-83A1-F6EECF244321}">
                    <p14:modId xmlns:p14="http://schemas.microsoft.com/office/powerpoint/2010/main" val="349778703"/>
                  </p:ext>
                </p:extLst>
              </p:nvPr>
            </p:nvGraphicFramePr>
            <p:xfrm>
              <a:off x="1097280" y="286603"/>
              <a:ext cx="10058400" cy="5614416"/>
            </p:xfrm>
            <a:graphic>
              <a:graphicData uri="http://schemas.openxmlformats.org/drawingml/2006/table">
                <a:tbl>
                  <a:tblPr firstRow="1" bandRow="1">
                    <a:tableStyleId>{5C22544A-7EE6-4342-B048-85BDC9FD1C3A}</a:tableStyleId>
                  </a:tblPr>
                  <a:tblGrid>
                    <a:gridCol w="651155"/>
                    <a:gridCol w="4464106"/>
                    <a:gridCol w="833718"/>
                    <a:gridCol w="4109421"/>
                  </a:tblGrid>
                  <a:tr h="457200">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Step</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Cost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Complexity</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57200">
                    <a:tc>
                      <a:txBody>
                        <a:bodyPr/>
                        <a:lstStyle/>
                        <a:p>
                          <a:r>
                            <a:rPr lang="en-US" sz="2400" dirty="0" smtClean="0"/>
                            <a:t>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For j = 2 to n do</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C1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n</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57200">
                    <a:tc>
                      <a:txBody>
                        <a:bodyPr/>
                        <a:lstStyle/>
                        <a:p>
                          <a:r>
                            <a:rPr lang="en-US" sz="2400" dirty="0" smtClean="0"/>
                            <a:t>2</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57200">
                    <a:tc>
                      <a:txBody>
                        <a:bodyPr/>
                        <a:lstStyle/>
                        <a:p>
                          <a:r>
                            <a:rPr lang="en-US" sz="2400" dirty="0" smtClean="0"/>
                            <a:t>3</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    key = a[j]</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C2</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n-1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57200">
                    <a:tc>
                      <a:txBody>
                        <a:bodyPr/>
                        <a:lstStyle/>
                        <a:p>
                          <a:r>
                            <a:rPr lang="en-US" sz="2400" dirty="0" smtClean="0"/>
                            <a:t>4</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    </a:t>
                          </a:r>
                          <a:r>
                            <a:rPr lang="en-US" sz="2400" baseline="0" dirty="0" smtClean="0"/>
                            <a:t> </a:t>
                          </a:r>
                          <a:r>
                            <a:rPr lang="en-US" sz="2400" baseline="0" dirty="0" err="1" smtClean="0"/>
                            <a:t>i</a:t>
                          </a:r>
                          <a:r>
                            <a:rPr lang="en-US" sz="2400" baseline="0" dirty="0" smtClean="0"/>
                            <a:t>=j-1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C3</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n-1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99872">
                    <a:tc>
                      <a:txBody>
                        <a:bodyPr/>
                        <a:lstStyle/>
                        <a:p>
                          <a:r>
                            <a:rPr lang="en-US" sz="2400" dirty="0" smtClean="0"/>
                            <a:t>5</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     while (</a:t>
                          </a:r>
                          <a:r>
                            <a:rPr lang="en-US" sz="2400" dirty="0" err="1" smtClean="0"/>
                            <a:t>i</a:t>
                          </a:r>
                          <a:r>
                            <a:rPr lang="en-US" sz="2400" dirty="0" smtClean="0"/>
                            <a:t>&gt;=1)</a:t>
                          </a:r>
                          <a:r>
                            <a:rPr lang="en-US" sz="2400" baseline="0" dirty="0" smtClean="0"/>
                            <a:t> and (a[</a:t>
                          </a:r>
                          <a:r>
                            <a:rPr lang="en-US" sz="2400" baseline="0" dirty="0" err="1" smtClean="0"/>
                            <a:t>i</a:t>
                          </a:r>
                          <a:r>
                            <a:rPr lang="en-US" sz="2400" baseline="0" dirty="0" smtClean="0"/>
                            <a:t>] &gt; key) do</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C4</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rotWithShape="0">
                          <a:blip r:embed="rId2"/>
                          <a:stretch>
                            <a:fillRect l="-145104" t="-467073" r="-445" b="-593902"/>
                          </a:stretch>
                        </a:blipFill>
                      </a:tcPr>
                    </a:tc>
                  </a:tr>
                  <a:tr h="457200">
                    <a:tc>
                      <a:txBody>
                        <a:bodyPr/>
                        <a:lstStyle/>
                        <a:p>
                          <a:r>
                            <a:rPr lang="en-US" sz="2400" dirty="0" smtClean="0"/>
                            <a:t>6 </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      {</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99872">
                    <a:tc>
                      <a:txBody>
                        <a:bodyPr/>
                        <a:lstStyle/>
                        <a:p>
                          <a:r>
                            <a:rPr lang="en-US" sz="2400" dirty="0" smtClean="0"/>
                            <a:t>7</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           a[i+1] = a[</a:t>
                          </a:r>
                          <a:r>
                            <a:rPr lang="en-US" sz="2400" dirty="0" err="1" smtClean="0"/>
                            <a:t>i</a:t>
                          </a:r>
                          <a:r>
                            <a:rPr lang="en-US" sz="2400" dirty="0" smtClean="0"/>
                            <a: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C5</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rotWithShape="0">
                          <a:blip r:embed="rId2"/>
                          <a:stretch>
                            <a:fillRect l="-145104" t="-659756" r="-445" b="-401220"/>
                          </a:stretch>
                        </a:blipFill>
                      </a:tcPr>
                    </a:tc>
                  </a:tr>
                  <a:tr h="499872">
                    <a:tc>
                      <a:txBody>
                        <a:bodyPr/>
                        <a:lstStyle/>
                        <a:p>
                          <a:r>
                            <a:rPr lang="en-US" sz="2400" dirty="0" smtClean="0"/>
                            <a:t>8</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            </a:t>
                          </a:r>
                          <a:r>
                            <a:rPr lang="en-US" sz="2400" dirty="0" err="1" smtClean="0"/>
                            <a:t>i</a:t>
                          </a:r>
                          <a:r>
                            <a:rPr lang="en-US" sz="2400" baseline="0" dirty="0" smtClean="0"/>
                            <a:t> = </a:t>
                          </a:r>
                          <a:r>
                            <a:rPr lang="en-US" sz="2400" baseline="0" dirty="0" err="1" smtClean="0"/>
                            <a:t>i</a:t>
                          </a:r>
                          <a:r>
                            <a:rPr lang="en-US" sz="2400" baseline="0" dirty="0" smtClean="0"/>
                            <a:t> – 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C6</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rotWithShape="0">
                          <a:blip r:embed="rId2"/>
                          <a:stretch>
                            <a:fillRect l="-145104" t="-759756" r="-445" b="-301220"/>
                          </a:stretch>
                        </a:blipFill>
                      </a:tcPr>
                    </a:tc>
                  </a:tr>
                  <a:tr h="457200">
                    <a:tc>
                      <a:txBody>
                        <a:bodyPr/>
                        <a:lstStyle/>
                        <a:p>
                          <a:r>
                            <a:rPr lang="en-US" sz="2400" dirty="0" smtClean="0"/>
                            <a:t>9</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       }</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57200">
                    <a:tc>
                      <a:txBody>
                        <a:bodyPr/>
                        <a:lstStyle/>
                        <a:p>
                          <a:r>
                            <a:rPr lang="en-US" sz="2400" dirty="0" smtClean="0"/>
                            <a:t>10</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      a[i+1] = key</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C7</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n-1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57200">
                    <a:tc>
                      <a:txBody>
                        <a:bodyPr/>
                        <a:lstStyle/>
                        <a:p>
                          <a:r>
                            <a:rPr lang="en-US" sz="2400" dirty="0" smtClean="0"/>
                            <a:t>11</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smtClean="0"/>
                            <a: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mc:Fallback>
      </mc:AlternateContent>
    </p:spTree>
    <p:extLst>
      <p:ext uri="{BB962C8B-B14F-4D97-AF65-F5344CB8AC3E}">
        <p14:creationId xmlns:p14="http://schemas.microsoft.com/office/powerpoint/2010/main" val="15437095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Complexity</a:t>
            </a:r>
            <a:endParaRPr lang="en-US" sz="5400" b="1"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10000"/>
              </a:bodyPr>
              <a:lstStyle/>
              <a:p>
                <a:r>
                  <a:rPr lang="en-US" sz="3600" dirty="0" smtClean="0"/>
                  <a:t>T(n) = c1*n + (c2+c3) (n-1) + c4 * (</a:t>
                </a:r>
                <a14:m>
                  <m:oMath xmlns:m="http://schemas.openxmlformats.org/officeDocument/2006/math">
                    <m:nary>
                      <m:naryPr>
                        <m:chr m:val="∑"/>
                        <m:ctrlPr>
                          <a:rPr lang="en-US" sz="3600" i="1">
                            <a:latin typeface="Cambria Math" panose="02040503050406030204" pitchFamily="18" charset="0"/>
                          </a:rPr>
                        </m:ctrlPr>
                      </m:naryPr>
                      <m:sub>
                        <m:r>
                          <m:rPr>
                            <m:brk m:alnAt="23"/>
                          </m:rPr>
                          <a:rPr lang="en-US" sz="3600" i="1">
                            <a:latin typeface="Cambria Math" panose="02040503050406030204" pitchFamily="18" charset="0"/>
                          </a:rPr>
                          <m:t>𝑗</m:t>
                        </m:r>
                        <m:r>
                          <a:rPr lang="en-US" sz="3600" i="1">
                            <a:latin typeface="Cambria Math" panose="02040503050406030204" pitchFamily="18" charset="0"/>
                          </a:rPr>
                          <m:t>=2</m:t>
                        </m:r>
                      </m:sub>
                      <m:sup>
                        <m:r>
                          <a:rPr lang="en-US" sz="3600" i="1">
                            <a:latin typeface="Cambria Math" panose="02040503050406030204" pitchFamily="18" charset="0"/>
                          </a:rPr>
                          <m:t>𝑛</m:t>
                        </m:r>
                      </m:sup>
                      <m:e>
                        <m:r>
                          <a:rPr lang="en-US" sz="3600" i="1">
                            <a:latin typeface="Cambria Math" panose="02040503050406030204" pitchFamily="18" charset="0"/>
                          </a:rPr>
                          <m:t>𝑡𝑗</m:t>
                        </m:r>
                      </m:e>
                    </m:nary>
                  </m:oMath>
                </a14:m>
                <a:r>
                  <a:rPr lang="en-US" sz="3600" dirty="0"/>
                  <a:t> </a:t>
                </a:r>
                <a:r>
                  <a:rPr lang="en-US" sz="3600" dirty="0" smtClean="0"/>
                  <a:t>) </a:t>
                </a:r>
              </a:p>
              <a:p>
                <a:r>
                  <a:rPr lang="en-US" sz="3600" dirty="0"/>
                  <a:t> </a:t>
                </a:r>
                <a:r>
                  <a:rPr lang="en-US" sz="3600" dirty="0" smtClean="0"/>
                  <a:t>                   + (c5 + c6) (</a:t>
                </a:r>
                <a14:m>
                  <m:oMath xmlns:m="http://schemas.openxmlformats.org/officeDocument/2006/math">
                    <m:nary>
                      <m:naryPr>
                        <m:chr m:val="∑"/>
                        <m:ctrlPr>
                          <a:rPr lang="en-US" sz="3600" i="1">
                            <a:latin typeface="Cambria Math" panose="02040503050406030204" pitchFamily="18" charset="0"/>
                          </a:rPr>
                        </m:ctrlPr>
                      </m:naryPr>
                      <m:sub>
                        <m:r>
                          <m:rPr>
                            <m:brk m:alnAt="23"/>
                          </m:rPr>
                          <a:rPr lang="en-US" sz="3600" i="1">
                            <a:latin typeface="Cambria Math" panose="02040503050406030204" pitchFamily="18" charset="0"/>
                          </a:rPr>
                          <m:t>𝑗</m:t>
                        </m:r>
                        <m:r>
                          <a:rPr lang="en-US" sz="3600" i="1">
                            <a:latin typeface="Cambria Math" panose="02040503050406030204" pitchFamily="18" charset="0"/>
                          </a:rPr>
                          <m:t>=2</m:t>
                        </m:r>
                      </m:sub>
                      <m:sup>
                        <m:r>
                          <a:rPr lang="en-US" sz="3600" i="1">
                            <a:latin typeface="Cambria Math" panose="02040503050406030204" pitchFamily="18" charset="0"/>
                          </a:rPr>
                          <m:t>𝑛</m:t>
                        </m:r>
                      </m:sup>
                      <m:e>
                        <m:r>
                          <a:rPr lang="en-US" sz="3600" i="1">
                            <a:latin typeface="Cambria Math" panose="02040503050406030204" pitchFamily="18" charset="0"/>
                          </a:rPr>
                          <m:t>𝑡𝑗</m:t>
                        </m:r>
                      </m:e>
                    </m:nary>
                  </m:oMath>
                </a14:m>
                <a:r>
                  <a:rPr lang="en-US" sz="3600" dirty="0"/>
                  <a:t> </a:t>
                </a:r>
                <a:r>
                  <a:rPr lang="en-US" sz="3600" dirty="0" smtClean="0"/>
                  <a:t>- 1) + c7 (n-1)</a:t>
                </a:r>
              </a:p>
              <a:p>
                <a:r>
                  <a:rPr lang="en-US" sz="3600" dirty="0" smtClean="0"/>
                  <a:t>Solving summation series:</a:t>
                </a:r>
              </a:p>
              <a:p>
                <a14:m>
                  <m:oMath xmlns:m="http://schemas.openxmlformats.org/officeDocument/2006/math">
                    <m:nary>
                      <m:naryPr>
                        <m:chr m:val="∑"/>
                        <m:ctrlPr>
                          <a:rPr lang="en-US" sz="3600" i="1">
                            <a:latin typeface="Cambria Math" panose="02040503050406030204" pitchFamily="18" charset="0"/>
                          </a:rPr>
                        </m:ctrlPr>
                      </m:naryPr>
                      <m:sub>
                        <m:r>
                          <m:rPr>
                            <m:brk m:alnAt="23"/>
                          </m:rPr>
                          <a:rPr lang="en-US" sz="3600" i="1">
                            <a:latin typeface="Cambria Math" panose="02040503050406030204" pitchFamily="18" charset="0"/>
                          </a:rPr>
                          <m:t>𝑗</m:t>
                        </m:r>
                        <m:r>
                          <a:rPr lang="en-US" sz="3600" i="1">
                            <a:latin typeface="Cambria Math" panose="02040503050406030204" pitchFamily="18" charset="0"/>
                          </a:rPr>
                          <m:t>=2</m:t>
                        </m:r>
                      </m:sub>
                      <m:sup>
                        <m:r>
                          <a:rPr lang="en-US" sz="3600" i="1">
                            <a:latin typeface="Cambria Math" panose="02040503050406030204" pitchFamily="18" charset="0"/>
                          </a:rPr>
                          <m:t>𝑛</m:t>
                        </m:r>
                      </m:sup>
                      <m:e>
                        <m:r>
                          <a:rPr lang="en-US" sz="3600" i="1">
                            <a:latin typeface="Cambria Math" panose="02040503050406030204" pitchFamily="18" charset="0"/>
                          </a:rPr>
                          <m:t>𝑡𝑗</m:t>
                        </m:r>
                      </m:e>
                    </m:nary>
                  </m:oMath>
                </a14:m>
                <a:r>
                  <a:rPr lang="en-US" sz="3600" dirty="0"/>
                  <a:t> </a:t>
                </a:r>
                <a:r>
                  <a:rPr lang="en-US" sz="3600" dirty="0" smtClean="0"/>
                  <a:t> = </a:t>
                </a:r>
                <a14:m>
                  <m:oMath xmlns:m="http://schemas.openxmlformats.org/officeDocument/2006/math">
                    <m:f>
                      <m:fPr>
                        <m:ctrlPr>
                          <a:rPr lang="en-US" sz="3600" i="1" smtClean="0">
                            <a:latin typeface="Cambria Math" panose="02040503050406030204" pitchFamily="18" charset="0"/>
                          </a:rPr>
                        </m:ctrlPr>
                      </m:fPr>
                      <m:num>
                        <m:r>
                          <a:rPr lang="en-US" sz="3600" b="0" i="1" smtClean="0">
                            <a:latin typeface="Cambria Math" panose="02040503050406030204" pitchFamily="18" charset="0"/>
                          </a:rPr>
                          <m:t>𝑁</m:t>
                        </m:r>
                        <m:r>
                          <a:rPr lang="en-US" sz="3600" b="0" i="1" smtClean="0">
                            <a:latin typeface="Cambria Math" panose="02040503050406030204" pitchFamily="18" charset="0"/>
                          </a:rPr>
                          <m:t>(</m:t>
                        </m:r>
                        <m:r>
                          <a:rPr lang="en-US" sz="3600" b="0" i="1" smtClean="0">
                            <a:latin typeface="Cambria Math" panose="02040503050406030204" pitchFamily="18" charset="0"/>
                          </a:rPr>
                          <m:t>𝑁</m:t>
                        </m:r>
                        <m:r>
                          <a:rPr lang="en-US" sz="3600" b="0" i="1" smtClean="0">
                            <a:latin typeface="Cambria Math" panose="02040503050406030204" pitchFamily="18" charset="0"/>
                          </a:rPr>
                          <m:t>+1)</m:t>
                        </m:r>
                      </m:num>
                      <m:den>
                        <m:r>
                          <a:rPr lang="en-US" sz="3600" b="0" i="1" smtClean="0">
                            <a:latin typeface="Cambria Math" panose="02040503050406030204" pitchFamily="18" charset="0"/>
                          </a:rPr>
                          <m:t>2 </m:t>
                        </m:r>
                      </m:den>
                    </m:f>
                  </m:oMath>
                </a14:m>
                <a:r>
                  <a:rPr lang="en-US" sz="3600" dirty="0" smtClean="0"/>
                  <a:t> - 1</a:t>
                </a:r>
              </a:p>
              <a:p>
                <a14:m>
                  <m:oMath xmlns:m="http://schemas.openxmlformats.org/officeDocument/2006/math">
                    <m:nary>
                      <m:naryPr>
                        <m:chr m:val="∑"/>
                        <m:ctrlPr>
                          <a:rPr lang="en-US" sz="3600" i="1">
                            <a:latin typeface="Cambria Math" panose="02040503050406030204" pitchFamily="18" charset="0"/>
                          </a:rPr>
                        </m:ctrlPr>
                      </m:naryPr>
                      <m:sub>
                        <m:r>
                          <m:rPr>
                            <m:brk m:alnAt="23"/>
                          </m:rPr>
                          <a:rPr lang="en-US" sz="3600" i="1">
                            <a:latin typeface="Cambria Math" panose="02040503050406030204" pitchFamily="18" charset="0"/>
                          </a:rPr>
                          <m:t>𝑗</m:t>
                        </m:r>
                        <m:r>
                          <a:rPr lang="en-US" sz="3600" i="1">
                            <a:latin typeface="Cambria Math" panose="02040503050406030204" pitchFamily="18" charset="0"/>
                          </a:rPr>
                          <m:t>=2</m:t>
                        </m:r>
                      </m:sub>
                      <m:sup>
                        <m:r>
                          <a:rPr lang="en-US" sz="3600" i="1">
                            <a:latin typeface="Cambria Math" panose="02040503050406030204" pitchFamily="18" charset="0"/>
                          </a:rPr>
                          <m:t>𝑛</m:t>
                        </m:r>
                      </m:sup>
                      <m:e>
                        <m:r>
                          <a:rPr lang="en-US" sz="3600" i="1">
                            <a:latin typeface="Cambria Math" panose="02040503050406030204" pitchFamily="18" charset="0"/>
                          </a:rPr>
                          <m:t>𝑡𝑗</m:t>
                        </m:r>
                      </m:e>
                    </m:nary>
                  </m:oMath>
                </a14:m>
                <a:r>
                  <a:rPr lang="en-US" sz="3600" dirty="0"/>
                  <a:t> </a:t>
                </a:r>
                <a:r>
                  <a:rPr lang="en-US" sz="3600" dirty="0" smtClean="0"/>
                  <a:t> - 1  = </a:t>
                </a:r>
                <a14:m>
                  <m:oMath xmlns:m="http://schemas.openxmlformats.org/officeDocument/2006/math">
                    <m:f>
                      <m:fPr>
                        <m:ctrlPr>
                          <a:rPr lang="en-US" sz="3600" i="1">
                            <a:latin typeface="Cambria Math" panose="02040503050406030204" pitchFamily="18" charset="0"/>
                          </a:rPr>
                        </m:ctrlPr>
                      </m:fPr>
                      <m:num>
                        <m:r>
                          <a:rPr lang="en-US" sz="3600" i="1">
                            <a:latin typeface="Cambria Math" panose="02040503050406030204" pitchFamily="18" charset="0"/>
                          </a:rPr>
                          <m:t>𝑁</m:t>
                        </m:r>
                        <m:r>
                          <a:rPr lang="en-US" sz="3600" i="1">
                            <a:latin typeface="Cambria Math" panose="02040503050406030204" pitchFamily="18" charset="0"/>
                          </a:rPr>
                          <m:t>(</m:t>
                        </m:r>
                        <m:r>
                          <a:rPr lang="en-US" sz="3600" i="1">
                            <a:latin typeface="Cambria Math" panose="02040503050406030204" pitchFamily="18" charset="0"/>
                          </a:rPr>
                          <m:t>𝑁</m:t>
                        </m:r>
                        <m:r>
                          <a:rPr lang="en-US" sz="3600" i="1">
                            <a:latin typeface="Cambria Math" panose="02040503050406030204" pitchFamily="18" charset="0"/>
                          </a:rPr>
                          <m:t>+1)</m:t>
                        </m:r>
                      </m:num>
                      <m:den>
                        <m:r>
                          <a:rPr lang="en-US" sz="3600" i="1">
                            <a:latin typeface="Cambria Math" panose="02040503050406030204" pitchFamily="18" charset="0"/>
                          </a:rPr>
                          <m:t>2 </m:t>
                        </m:r>
                      </m:den>
                    </m:f>
                  </m:oMath>
                </a14:m>
                <a:r>
                  <a:rPr lang="en-US" sz="3600" dirty="0"/>
                  <a:t> </a:t>
                </a:r>
                <a:endParaRPr lang="en-US" sz="3600" dirty="0" smtClean="0"/>
              </a:p>
              <a:p>
                <a:r>
                  <a:rPr lang="en-US" sz="3600" dirty="0" smtClean="0"/>
                  <a:t>Replace values and generate T(n) = O(n</a:t>
                </a:r>
                <a:r>
                  <a:rPr lang="en-US" sz="3600" baseline="30000" dirty="0" smtClean="0"/>
                  <a:t>2</a:t>
                </a:r>
                <a:r>
                  <a:rPr lang="en-US" sz="3600" dirty="0" smtClean="0"/>
                  <a:t>)</a:t>
                </a:r>
                <a:endParaRPr lang="en-US" sz="3600" dirty="0"/>
              </a:p>
              <a:p>
                <a:endParaRPr lang="en-US" sz="3600" dirty="0"/>
              </a:p>
              <a:p>
                <a:endParaRPr lang="en-US" sz="3600" dirty="0"/>
              </a:p>
              <a:p>
                <a:endParaRPr lang="en-US" sz="3600" dirty="0"/>
              </a:p>
              <a:p>
                <a:pPr marL="0" indent="0">
                  <a:buNone/>
                </a:pPr>
                <a:endParaRPr lang="en-US" sz="36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576" t="-3939" b="-1364"/>
                </a:stretch>
              </a:blipFill>
            </p:spPr>
            <p:txBody>
              <a:bodyPr/>
              <a:lstStyle/>
              <a:p>
                <a:r>
                  <a:rPr lang="en-US">
                    <a:noFill/>
                  </a:rPr>
                  <a:t> </a:t>
                </a:r>
              </a:p>
            </p:txBody>
          </p:sp>
        </mc:Fallback>
      </mc:AlternateContent>
    </p:spTree>
    <p:extLst>
      <p:ext uri="{BB962C8B-B14F-4D97-AF65-F5344CB8AC3E}">
        <p14:creationId xmlns:p14="http://schemas.microsoft.com/office/powerpoint/2010/main" val="37733902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spc="0" dirty="0" smtClean="0">
                <a:ln w="0"/>
                <a:solidFill>
                  <a:schemeClr val="tx1"/>
                </a:solidFill>
                <a:effectLst>
                  <a:outerShdw blurRad="38100" dist="19050" dir="2700000" algn="tl" rotWithShape="0">
                    <a:schemeClr val="dk1">
                      <a:alpha val="40000"/>
                    </a:schemeClr>
                  </a:outerShdw>
                </a:effectLst>
              </a:rPr>
              <a:t>Selection Sort</a:t>
            </a:r>
            <a:endParaRPr lang="en-US" sz="5400" b="1" spc="0" dirty="0">
              <a:ln w="0"/>
              <a:solidFill>
                <a:schemeClr val="tx1"/>
              </a:solidFill>
              <a:effectLst>
                <a:outerShdw blurRad="38100" dist="19050" dir="2700000" algn="tl" rotWithShape="0">
                  <a:schemeClr val="dk1">
                    <a:alpha val="40000"/>
                  </a:schemeClr>
                </a:outerShdw>
              </a:effectLst>
            </a:endParaRPr>
          </a:p>
        </p:txBody>
      </p:sp>
      <p:sp>
        <p:nvSpPr>
          <p:cNvPr id="3" name="Content Placeholder 2"/>
          <p:cNvSpPr>
            <a:spLocks noGrp="1"/>
          </p:cNvSpPr>
          <p:nvPr>
            <p:ph idx="1"/>
          </p:nvPr>
        </p:nvSpPr>
        <p:spPr/>
        <p:txBody>
          <a:bodyPr>
            <a:normAutofit/>
          </a:bodyPr>
          <a:lstStyle/>
          <a:p>
            <a:pPr algn="just"/>
            <a:r>
              <a:rPr lang="en-US" sz="3200" b="1" dirty="0" smtClean="0"/>
              <a:t>Principle: Select the suitable position for an element of array.</a:t>
            </a:r>
          </a:p>
          <a:p>
            <a:r>
              <a:rPr lang="en-US" sz="3200" b="1" dirty="0" smtClean="0"/>
              <a:t>The sorting is performed on array by finding minimum element in each iteration and storing it.</a:t>
            </a:r>
          </a:p>
          <a:p>
            <a:r>
              <a:rPr lang="en-US" sz="3200" b="1" dirty="0" smtClean="0"/>
              <a:t>Once the array for a[1..i] is generated it is not altered and value of position a[</a:t>
            </a:r>
            <a:r>
              <a:rPr lang="en-US" sz="3200" b="1" dirty="0" err="1" smtClean="0"/>
              <a:t>i</a:t>
            </a:r>
            <a:r>
              <a:rPr lang="en-US" sz="3200" b="1" dirty="0" smtClean="0"/>
              <a:t>] is obtained.</a:t>
            </a:r>
            <a:endParaRPr lang="en-US" sz="3200" b="1" dirty="0"/>
          </a:p>
        </p:txBody>
      </p:sp>
    </p:spTree>
    <p:extLst>
      <p:ext uri="{BB962C8B-B14F-4D97-AF65-F5344CB8AC3E}">
        <p14:creationId xmlns:p14="http://schemas.microsoft.com/office/powerpoint/2010/main" val="906552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Example</a:t>
            </a:r>
            <a:endParaRPr lang="en-US" sz="5400" b="1" dirty="0"/>
          </a:p>
        </p:txBody>
      </p:sp>
      <p:sp>
        <p:nvSpPr>
          <p:cNvPr id="3" name="Content Placeholder 2"/>
          <p:cNvSpPr>
            <a:spLocks noGrp="1"/>
          </p:cNvSpPr>
          <p:nvPr>
            <p:ph idx="1"/>
          </p:nvPr>
        </p:nvSpPr>
        <p:spPr/>
        <p:txBody>
          <a:bodyPr>
            <a:normAutofit fontScale="92500" lnSpcReduction="20000"/>
          </a:bodyPr>
          <a:lstStyle/>
          <a:p>
            <a:pPr algn="just"/>
            <a:r>
              <a:rPr lang="en-US" sz="3200" b="1" dirty="0" smtClean="0"/>
              <a:t>Array: </a:t>
            </a:r>
          </a:p>
          <a:p>
            <a:r>
              <a:rPr lang="en-US" sz="2800" b="1" dirty="0" smtClean="0"/>
              <a:t>Pass 1: Pointer at location 1</a:t>
            </a:r>
            <a:r>
              <a:rPr lang="en-US" sz="3200" b="1" dirty="0" smtClean="0"/>
              <a:t>: Compare value with all elements and find out minimum value. </a:t>
            </a:r>
          </a:p>
          <a:p>
            <a:r>
              <a:rPr lang="en-US" sz="3200" b="1" dirty="0" smtClean="0"/>
              <a:t>If minimum value is less than value at location, then perform swapping.</a:t>
            </a:r>
          </a:p>
          <a:p>
            <a:r>
              <a:rPr lang="en-US" sz="3200" b="1" dirty="0" smtClean="0"/>
              <a:t>For example at position: 5: array structure would be</a:t>
            </a:r>
          </a:p>
          <a:p>
            <a:r>
              <a:rPr lang="en-US" sz="3200" b="1" dirty="0" smtClean="0"/>
              <a:t>11 22 33 44, (55, 66,77) so out of remaining elements smallest is found and stored. </a:t>
            </a:r>
          </a:p>
          <a:p>
            <a:r>
              <a:rPr lang="en-US" sz="3200" b="1" dirty="0" smtClean="0"/>
              <a:t>No change is permitted for 11, 22, 33, 44.</a:t>
            </a:r>
          </a:p>
        </p:txBody>
      </p:sp>
      <p:graphicFrame>
        <p:nvGraphicFramePr>
          <p:cNvPr id="5" name="Table 4"/>
          <p:cNvGraphicFramePr>
            <a:graphicFrameLocks noGrp="1"/>
          </p:cNvGraphicFramePr>
          <p:nvPr>
            <p:extLst/>
          </p:nvPr>
        </p:nvGraphicFramePr>
        <p:xfrm>
          <a:off x="3726927" y="782617"/>
          <a:ext cx="7716520" cy="853440"/>
        </p:xfrm>
        <a:graphic>
          <a:graphicData uri="http://schemas.openxmlformats.org/drawingml/2006/table">
            <a:tbl>
              <a:tblPr firstRow="1" bandRow="1">
                <a:tableStyleId>{5940675A-B579-460E-94D1-54222C63F5DA}</a:tableStyleId>
              </a:tblPr>
              <a:tblGrid>
                <a:gridCol w="1102360"/>
                <a:gridCol w="1102360"/>
                <a:gridCol w="1102360"/>
                <a:gridCol w="1102360"/>
                <a:gridCol w="1102360"/>
                <a:gridCol w="1102360"/>
                <a:gridCol w="1102360"/>
              </a:tblGrid>
              <a:tr h="320231">
                <a:tc>
                  <a:txBody>
                    <a:bodyPr/>
                    <a:lstStyle/>
                    <a:p>
                      <a:pPr algn="ctr"/>
                      <a:r>
                        <a:rPr lang="en-US" sz="2000" b="1" dirty="0" smtClean="0"/>
                        <a:t>1</a:t>
                      </a:r>
                      <a:endParaRPr 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1" dirty="0" smtClean="0"/>
                        <a:t>2</a:t>
                      </a:r>
                      <a:endParaRPr 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1" dirty="0" smtClean="0"/>
                        <a:t>3</a:t>
                      </a:r>
                      <a:endParaRPr 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1" dirty="0" smtClean="0"/>
                        <a:t>4</a:t>
                      </a:r>
                      <a:endParaRPr 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1" dirty="0" smtClean="0"/>
                        <a:t>5</a:t>
                      </a:r>
                      <a:endParaRPr 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1" dirty="0" smtClean="0"/>
                        <a:t>6</a:t>
                      </a:r>
                      <a:endParaRPr 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1" dirty="0" smtClean="0"/>
                        <a:t>7</a:t>
                      </a:r>
                      <a:endParaRPr 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9498">
                <a:tc>
                  <a:txBody>
                    <a:bodyPr/>
                    <a:lstStyle/>
                    <a:p>
                      <a:pPr algn="ctr"/>
                      <a:r>
                        <a:rPr lang="en-US" sz="2400" b="1" dirty="0" smtClean="0"/>
                        <a:t>22</a:t>
                      </a:r>
                      <a:endParaRPr lang="en-US"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smtClean="0"/>
                        <a:t>11</a:t>
                      </a:r>
                      <a:endParaRPr lang="en-US"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smtClean="0"/>
                        <a:t>55</a:t>
                      </a:r>
                      <a:endParaRPr lang="en-US"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smtClean="0"/>
                        <a:t>44</a:t>
                      </a:r>
                      <a:endParaRPr lang="en-US"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smtClean="0"/>
                        <a:t>33</a:t>
                      </a:r>
                      <a:endParaRPr lang="en-US"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smtClean="0"/>
                        <a:t>77</a:t>
                      </a:r>
                      <a:endParaRPr lang="en-US"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smtClean="0"/>
                        <a:t>66</a:t>
                      </a:r>
                      <a:endParaRPr lang="en-US"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62935583"/>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1550</TotalTime>
  <Words>696</Words>
  <Application>Microsoft Office PowerPoint</Application>
  <PresentationFormat>Widescreen</PresentationFormat>
  <Paragraphs>200</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Calibri</vt:lpstr>
      <vt:lpstr>Calibri Light</vt:lpstr>
      <vt:lpstr>Cambria Math</vt:lpstr>
      <vt:lpstr>Wingdings</vt:lpstr>
      <vt:lpstr>Retrospect</vt:lpstr>
      <vt:lpstr> Unit – 2 Part-1 : Sorting Part-2 : Complexity Part-3 : Advance Data Structures Unit Outcomes: Ability to understand mathematical formulation, complexity analysis and methodologies to solve recurrence relations for algorithms. Ability to apply algorithm design principles to derive solutions for real life problems and comment on complexity of solution.    </vt:lpstr>
      <vt:lpstr>UNIT-2: (i) Sorting </vt:lpstr>
      <vt:lpstr>Sorting</vt:lpstr>
      <vt:lpstr>Insertion Sort</vt:lpstr>
      <vt:lpstr>Example</vt:lpstr>
      <vt:lpstr>PowerPoint Presentation</vt:lpstr>
      <vt:lpstr>Complexity</vt:lpstr>
      <vt:lpstr>Selection Sort</vt:lpstr>
      <vt:lpstr>Example</vt:lpstr>
      <vt:lpstr>PowerPoint Presentation</vt:lpstr>
      <vt:lpstr>Heap Sort</vt:lpstr>
      <vt:lpstr>Heap sort: Insert algorithm </vt:lpstr>
      <vt:lpstr>Heap Sort: Delete maximum </vt:lpstr>
      <vt:lpstr>Heap sort: Adjust algorithm</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UNIT-2: Sorting</dc:title>
  <dc:creator>M. B. Chandak</dc:creator>
  <cp:lastModifiedBy>M. B. Chandak</cp:lastModifiedBy>
  <cp:revision>23</cp:revision>
  <dcterms:created xsi:type="dcterms:W3CDTF">2014-04-02T03:17:59Z</dcterms:created>
  <dcterms:modified xsi:type="dcterms:W3CDTF">2016-04-05T14:16:38Z</dcterms:modified>
</cp:coreProperties>
</file>