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5DD7-87EC-4051-8622-F0C8666211C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B52A-F77E-48F9-BF1B-B6A95532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2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5DD7-87EC-4051-8622-F0C8666211C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B52A-F77E-48F9-BF1B-B6A95532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4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5DD7-87EC-4051-8622-F0C8666211C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B52A-F77E-48F9-BF1B-B6A95532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8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5DD7-87EC-4051-8622-F0C8666211C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B52A-F77E-48F9-BF1B-B6A95532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0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5DD7-87EC-4051-8622-F0C8666211C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B52A-F77E-48F9-BF1B-B6A95532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4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5DD7-87EC-4051-8622-F0C8666211C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B52A-F77E-48F9-BF1B-B6A95532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5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5DD7-87EC-4051-8622-F0C8666211C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B52A-F77E-48F9-BF1B-B6A95532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5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5DD7-87EC-4051-8622-F0C8666211C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B52A-F77E-48F9-BF1B-B6A95532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0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5DD7-87EC-4051-8622-F0C8666211C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B52A-F77E-48F9-BF1B-B6A95532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5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5DD7-87EC-4051-8622-F0C8666211C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B52A-F77E-48F9-BF1B-B6A95532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1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5DD7-87EC-4051-8622-F0C8666211C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B52A-F77E-48F9-BF1B-B6A95532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3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5DD7-87EC-4051-8622-F0C8666211C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5B52A-F77E-48F9-BF1B-B6A95532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bchandak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Advances in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Algorithms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First Semester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</a:rPr>
              <a:t>M.Tech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 [CSE]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CST-503 </a:t>
            </a:r>
            <a:b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Credits: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8</a:t>
            </a:r>
            <a:b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Weekly 4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</a:rPr>
              <a:t>hrs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[Wednesday and Saturday]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58432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en-US" sz="1800" b="1" dirty="0" err="1" smtClean="0"/>
              <a:t>M.B.Chandak</a:t>
            </a:r>
            <a:endParaRPr lang="en-US" sz="1800" b="1" dirty="0" smtClean="0"/>
          </a:p>
          <a:p>
            <a:pPr algn="r"/>
            <a:r>
              <a:rPr lang="en-US" sz="1800" b="1" dirty="0" smtClean="0"/>
              <a:t>Professor and Head of CSE</a:t>
            </a:r>
          </a:p>
          <a:p>
            <a:pPr algn="r"/>
            <a:r>
              <a:rPr lang="en-US" sz="1800" b="1" dirty="0" smtClean="0">
                <a:hlinkClick r:id="rId2"/>
              </a:rPr>
              <a:t>www.mbchandak.com</a:t>
            </a:r>
            <a:endParaRPr lang="en-US" sz="1800" b="1" dirty="0" smtClean="0"/>
          </a:p>
          <a:p>
            <a:pPr algn="r"/>
            <a:r>
              <a:rPr lang="en-US" sz="1800" b="1" dirty="0" smtClean="0"/>
              <a:t>hodcs@rknec.edu</a:t>
            </a:r>
            <a:endParaRPr lang="en-US" sz="1800" b="1" dirty="0" smtClean="0"/>
          </a:p>
          <a:p>
            <a:pPr algn="r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0314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Curriculum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48725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Algorithmic paradigms: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1"/>
                </a:solidFill>
              </a:rPr>
              <a:t>Dynamic Programming,</a:t>
            </a:r>
            <a:r>
              <a:rPr lang="en-US" b="1" dirty="0"/>
              <a:t> Greedy, </a:t>
            </a:r>
            <a:r>
              <a:rPr lang="en-US" b="1" dirty="0" smtClean="0">
                <a:solidFill>
                  <a:srgbClr val="00B0F0"/>
                </a:solidFill>
              </a:rPr>
              <a:t>Branch-and-Bound </a:t>
            </a:r>
            <a:r>
              <a:rPr lang="en-US" b="1" dirty="0" smtClean="0"/>
              <a:t>Asymptotic </a:t>
            </a:r>
            <a:r>
              <a:rPr lang="en-US" b="1" dirty="0"/>
              <a:t>complexity, Amortized analysis.</a:t>
            </a:r>
          </a:p>
          <a:p>
            <a:r>
              <a:rPr lang="en-US" b="1" dirty="0">
                <a:solidFill>
                  <a:srgbClr val="C00000"/>
                </a:solidFill>
              </a:rPr>
              <a:t>Graph Algorithms</a:t>
            </a:r>
            <a:r>
              <a:rPr lang="en-US" b="1" dirty="0"/>
              <a:t>, Shortest paths, </a:t>
            </a:r>
            <a:r>
              <a:rPr lang="en-US" b="1" dirty="0">
                <a:solidFill>
                  <a:srgbClr val="00B0F0"/>
                </a:solidFill>
              </a:rPr>
              <a:t>Flow networks</a:t>
            </a:r>
            <a:r>
              <a:rPr lang="en-US" b="1" dirty="0"/>
              <a:t>, </a:t>
            </a:r>
            <a:r>
              <a:rPr lang="en-US" b="1" dirty="0" smtClean="0"/>
              <a:t>NP-completeness</a:t>
            </a:r>
            <a:r>
              <a:rPr lang="en-US" b="1" dirty="0"/>
              <a:t>.</a:t>
            </a:r>
          </a:p>
          <a:p>
            <a:r>
              <a:rPr lang="en-US" b="1" dirty="0"/>
              <a:t>Approximation algorithms, </a:t>
            </a:r>
            <a:r>
              <a:rPr lang="en-US" b="1" dirty="0">
                <a:solidFill>
                  <a:srgbClr val="FF0000"/>
                </a:solidFill>
              </a:rPr>
              <a:t>Randomized algorithms, Linear programming.</a:t>
            </a:r>
          </a:p>
          <a:p>
            <a:r>
              <a:rPr lang="en-US" b="1" dirty="0"/>
              <a:t>Geometric algorithms (</a:t>
            </a:r>
            <a:r>
              <a:rPr lang="en-US" b="1" dirty="0">
                <a:solidFill>
                  <a:srgbClr val="00B0F0"/>
                </a:solidFill>
              </a:rPr>
              <a:t>range searching, </a:t>
            </a:r>
            <a:r>
              <a:rPr lang="en-US" b="1" dirty="0">
                <a:solidFill>
                  <a:srgbClr val="FF0000"/>
                </a:solidFill>
              </a:rPr>
              <a:t>convex hulls,</a:t>
            </a:r>
            <a:r>
              <a:rPr lang="en-US" b="1" dirty="0"/>
              <a:t>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segment intersections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closest pairs), </a:t>
            </a:r>
          </a:p>
          <a:p>
            <a:r>
              <a:rPr lang="en-US" b="1" dirty="0"/>
              <a:t>Numerical algorithms (integer, matrix and polynomial multiplication, FFT, extended Euclid’s algorithm, modular exponentiation, </a:t>
            </a:r>
            <a:r>
              <a:rPr lang="en-US" b="1" u="sng" dirty="0" smtClean="0">
                <a:solidFill>
                  <a:srgbClr val="FF0000"/>
                </a:solidFill>
              </a:rPr>
              <a:t>primarilty testing</a:t>
            </a:r>
            <a:r>
              <a:rPr lang="en-US" b="1" dirty="0" smtClean="0"/>
              <a:t>,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cryptographic computations</a:t>
            </a:r>
            <a:r>
              <a:rPr lang="en-US" b="1" dirty="0"/>
              <a:t>), </a:t>
            </a:r>
          </a:p>
          <a:p>
            <a:r>
              <a:rPr lang="en-US" b="1" dirty="0"/>
              <a:t>Internet algorithms (text pattern matching, tries, information retrieval, data compression, Web caching).</a:t>
            </a:r>
          </a:p>
          <a:p>
            <a:r>
              <a:rPr lang="en-US" b="1" dirty="0">
                <a:solidFill>
                  <a:srgbClr val="FF0000"/>
                </a:solidFill>
              </a:rPr>
              <a:t>Text and String handling Algorithms: Naïve algorithm, </a:t>
            </a:r>
            <a:r>
              <a:rPr lang="en-US" b="1" dirty="0" smtClean="0">
                <a:solidFill>
                  <a:srgbClr val="FF0000"/>
                </a:solidFill>
              </a:rPr>
              <a:t>Knuth-Morris-Pratt </a:t>
            </a:r>
            <a:r>
              <a:rPr lang="en-US" b="1" dirty="0">
                <a:solidFill>
                  <a:srgbClr val="FF0000"/>
                </a:solidFill>
              </a:rPr>
              <a:t>Algorithm, Boyer-Moore-Algorithm, </a:t>
            </a:r>
            <a:r>
              <a:rPr lang="en-US" b="1" dirty="0" err="1" smtClean="0">
                <a:solidFill>
                  <a:srgbClr val="FF0000"/>
                </a:solidFill>
              </a:rPr>
              <a:t>Krapp</a:t>
            </a:r>
            <a:r>
              <a:rPr lang="en-US" b="1" dirty="0" smtClean="0">
                <a:solidFill>
                  <a:srgbClr val="FF0000"/>
                </a:solidFill>
              </a:rPr>
              <a:t>-Rabin </a:t>
            </a:r>
            <a:r>
              <a:rPr lang="en-US" b="1" dirty="0">
                <a:solidFill>
                  <a:srgbClr val="FF0000"/>
                </a:solidFill>
              </a:rPr>
              <a:t>Algorithm</a:t>
            </a:r>
            <a:r>
              <a:rPr lang="en-US" b="1" dirty="0">
                <a:solidFill>
                  <a:srgbClr val="00B050"/>
                </a:solidFill>
              </a:rPr>
              <a:t>,</a:t>
            </a:r>
            <a:r>
              <a:rPr lang="en-US" b="1" dirty="0"/>
              <a:t>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Approximate String Matching.</a:t>
            </a:r>
          </a:p>
          <a:p>
            <a:r>
              <a:rPr lang="en-US" b="1" dirty="0"/>
              <a:t>Parallel Algorithms and Architectures: Approaches to Design of Parallel Algorithm, Performance Measures of Parallel Algorithm, Parallel Sorting.</a:t>
            </a:r>
          </a:p>
          <a:p>
            <a:r>
              <a:rPr lang="en-US" b="1" dirty="0"/>
              <a:t>Distributed Computation Algorithm: SPMD Distributed Computation Model, Message Passing, Distribution Even-Odd Transposition Sort, Distributed Depth First Search.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917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Course Outcome (CO)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1941"/>
            <a:ext cx="10515600" cy="47650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n-US" dirty="0"/>
              <a:t>Understand the algorithm design paradigm, methods of analysis of algorithms and classify algorithms in P and NP domains.</a:t>
            </a:r>
          </a:p>
          <a:p>
            <a:pPr lvl="0"/>
            <a:r>
              <a:rPr lang="en-US" dirty="0"/>
              <a:t>Understand applications of algorithms in real life problems, like searching, social network analysis, constraint handling and implementation of algorithms for distributed and parallel systems.</a:t>
            </a:r>
          </a:p>
          <a:p>
            <a:pPr lvl="0"/>
            <a:r>
              <a:rPr lang="en-US" dirty="0"/>
              <a:t>Understand the application of algorithms in Internet programming, search engines design and data compression.</a:t>
            </a:r>
          </a:p>
          <a:p>
            <a:pPr lvl="0"/>
            <a:r>
              <a:rPr lang="en-US" dirty="0"/>
              <a:t>Understand the applications of Randomized, Geometric and Numerical algorithms for solving real life problems and designing solutions.</a:t>
            </a:r>
          </a:p>
        </p:txBody>
      </p:sp>
    </p:spTree>
    <p:extLst>
      <p:ext uri="{BB962C8B-B14F-4D97-AF65-F5344CB8AC3E}">
        <p14:creationId xmlns:p14="http://schemas.microsoft.com/office/powerpoint/2010/main" val="31837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14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Grading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43012"/>
            <a:ext cx="5181600" cy="50577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 smtClean="0"/>
              <a:t>Internal Assessment: 40 marks</a:t>
            </a:r>
          </a:p>
          <a:p>
            <a:r>
              <a:rPr lang="en-US" b="1" dirty="0" smtClean="0"/>
              <a:t>External Assessment: 60 marks</a:t>
            </a:r>
          </a:p>
          <a:p>
            <a:r>
              <a:rPr lang="en-US" b="1" dirty="0" smtClean="0"/>
              <a:t>Internal Assessment:</a:t>
            </a:r>
          </a:p>
          <a:p>
            <a:r>
              <a:rPr lang="en-US" b="1" dirty="0" smtClean="0"/>
              <a:t>Class Test T1	:	15 marks</a:t>
            </a:r>
          </a:p>
          <a:p>
            <a:r>
              <a:rPr lang="en-US" b="1" dirty="0" smtClean="0"/>
              <a:t>Class Test T2	:	15 marks</a:t>
            </a:r>
          </a:p>
          <a:p>
            <a:r>
              <a:rPr lang="en-US" b="1" dirty="0" smtClean="0"/>
              <a:t>Class Test T3	:	15 marks</a:t>
            </a:r>
          </a:p>
          <a:p>
            <a:pPr algn="ctr"/>
            <a:r>
              <a:rPr lang="en-US" b="1" i="1" dirty="0" smtClean="0"/>
              <a:t>Best of Three for 30 marks</a:t>
            </a:r>
          </a:p>
          <a:p>
            <a:r>
              <a:rPr lang="en-US" sz="2600" b="1" dirty="0" smtClean="0"/>
              <a:t>Class Participation	:	03 marks</a:t>
            </a:r>
          </a:p>
          <a:p>
            <a:r>
              <a:rPr lang="en-US" sz="2600" b="1" u="sng" dirty="0" smtClean="0"/>
              <a:t>Coding Assignment	</a:t>
            </a:r>
            <a:r>
              <a:rPr lang="en-US" sz="2600" b="1" dirty="0" smtClean="0"/>
              <a:t>:	03 marks</a:t>
            </a:r>
          </a:p>
          <a:p>
            <a:r>
              <a:rPr lang="en-US" sz="2600" b="1" dirty="0" smtClean="0"/>
              <a:t>Class Test/Paper	:	02 marks</a:t>
            </a:r>
          </a:p>
          <a:p>
            <a:r>
              <a:rPr lang="en-US" sz="2200" b="1" dirty="0" smtClean="0"/>
              <a:t>Class Test/Presentation	</a:t>
            </a:r>
            <a:r>
              <a:rPr lang="en-US" sz="2600" b="1" dirty="0" smtClean="0"/>
              <a:t>:	02 marks</a:t>
            </a:r>
            <a:endParaRPr lang="en-US" sz="2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43011"/>
            <a:ext cx="5181600" cy="50577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 smtClean="0"/>
              <a:t>Assignments:</a:t>
            </a:r>
          </a:p>
          <a:p>
            <a:pPr lvl="1"/>
            <a:r>
              <a:rPr lang="en-US" b="1" dirty="0" smtClean="0"/>
              <a:t>No theory writing assignment.</a:t>
            </a:r>
          </a:p>
          <a:p>
            <a:pPr lvl="1"/>
            <a:r>
              <a:rPr lang="en-US" b="1" dirty="0" smtClean="0"/>
              <a:t>Students can select: one topic of interest from the course covered and deliver presentation on application of topic.*</a:t>
            </a:r>
          </a:p>
          <a:p>
            <a:pPr lvl="1"/>
            <a:r>
              <a:rPr lang="en-US" b="1" dirty="0" smtClean="0"/>
              <a:t>Small project (Individual) with innovation.</a:t>
            </a:r>
          </a:p>
          <a:p>
            <a:pPr lvl="1"/>
            <a:r>
              <a:rPr lang="en-US" b="1" dirty="0" smtClean="0"/>
              <a:t>Journal paper </a:t>
            </a:r>
          </a:p>
          <a:p>
            <a:pPr lvl="1"/>
            <a:r>
              <a:rPr lang="en-US" b="1" dirty="0" smtClean="0"/>
              <a:t>Use of open source tool</a:t>
            </a:r>
          </a:p>
          <a:p>
            <a:r>
              <a:rPr lang="en-US" b="1" dirty="0" smtClean="0"/>
              <a:t>Class Participation:</a:t>
            </a:r>
          </a:p>
          <a:p>
            <a:pPr lvl="1"/>
            <a:r>
              <a:rPr lang="en-US" b="1" dirty="0" smtClean="0"/>
              <a:t>Regular Attendance</a:t>
            </a:r>
          </a:p>
          <a:p>
            <a:pPr lvl="1"/>
            <a:r>
              <a:rPr lang="en-US" b="1" dirty="0" smtClean="0"/>
              <a:t>Student involvement in topic</a:t>
            </a:r>
          </a:p>
          <a:p>
            <a:pPr lvl="1"/>
            <a:r>
              <a:rPr lang="en-US" b="1" dirty="0" smtClean="0"/>
              <a:t>Q/A participation in the lecture</a:t>
            </a:r>
          </a:p>
          <a:p>
            <a:pPr lvl="1"/>
            <a:r>
              <a:rPr lang="en-US" b="1" dirty="0" smtClean="0"/>
              <a:t>Skill set exhibited during the lecture</a:t>
            </a:r>
          </a:p>
        </p:txBody>
      </p:sp>
    </p:spTree>
    <p:extLst>
      <p:ext uri="{BB962C8B-B14F-4D97-AF65-F5344CB8AC3E}">
        <p14:creationId xmlns:p14="http://schemas.microsoft.com/office/powerpoint/2010/main" val="21211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Text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047"/>
            <a:ext cx="10515600" cy="47919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just"/>
            <a:r>
              <a:rPr lang="en-US" b="1" dirty="0"/>
              <a:t>Fundamentals of Computer Algorithms by Horowitz and </a:t>
            </a:r>
            <a:r>
              <a:rPr lang="en-US" b="1" dirty="0" err="1"/>
              <a:t>Sahani</a:t>
            </a:r>
            <a:r>
              <a:rPr lang="en-US" b="1" dirty="0"/>
              <a:t>, University Press</a:t>
            </a:r>
          </a:p>
          <a:p>
            <a:pPr lvl="0" algn="just"/>
            <a:r>
              <a:rPr lang="en-US" b="1" dirty="0">
                <a:solidFill>
                  <a:srgbClr val="C00000"/>
                </a:solidFill>
              </a:rPr>
              <a:t>Introduction to Algorithm by </a:t>
            </a:r>
            <a:r>
              <a:rPr lang="en-US" b="1" dirty="0" err="1">
                <a:solidFill>
                  <a:srgbClr val="C00000"/>
                </a:solidFill>
              </a:rPr>
              <a:t>Cormen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Rivest</a:t>
            </a:r>
            <a:r>
              <a:rPr lang="en-US" b="1" dirty="0">
                <a:solidFill>
                  <a:srgbClr val="C00000"/>
                </a:solidFill>
              </a:rPr>
              <a:t> and Stein, PHI Publications-New Delhi, Second Edition</a:t>
            </a:r>
          </a:p>
          <a:p>
            <a:pPr lvl="0" algn="just"/>
            <a:r>
              <a:rPr lang="en-US" b="1" dirty="0"/>
              <a:t>Design and Analysis of Computer Algorithms </a:t>
            </a:r>
            <a:r>
              <a:rPr lang="en-US" b="1" dirty="0" smtClean="0"/>
              <a:t>by: </a:t>
            </a:r>
            <a:r>
              <a:rPr lang="en-US" b="1" dirty="0" err="1" smtClean="0"/>
              <a:t>A.Aho</a:t>
            </a:r>
            <a:r>
              <a:rPr lang="en-US" b="1" dirty="0" smtClean="0"/>
              <a:t> </a:t>
            </a:r>
            <a:r>
              <a:rPr lang="en-US" b="1" dirty="0"/>
              <a:t>and John </a:t>
            </a:r>
            <a:r>
              <a:rPr lang="en-US" b="1" dirty="0" err="1"/>
              <a:t>Hopcroft</a:t>
            </a:r>
            <a:r>
              <a:rPr lang="en-US" b="1" dirty="0"/>
              <a:t>, Pearson Education, India.</a:t>
            </a:r>
          </a:p>
          <a:p>
            <a:pPr lvl="0" algn="just"/>
            <a:r>
              <a:rPr lang="en-US" b="1" dirty="0"/>
              <a:t>Algorithm Design by Jon Kleinberg and Eva </a:t>
            </a:r>
            <a:r>
              <a:rPr lang="en-US" b="1" dirty="0" err="1"/>
              <a:t>Tardus</a:t>
            </a:r>
            <a:r>
              <a:rPr lang="en-US" b="1" dirty="0"/>
              <a:t>, Pearson Education, India.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34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36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Pre-requisite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7025"/>
            <a:ext cx="5181600" cy="43513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Data Structure</a:t>
            </a:r>
          </a:p>
          <a:p>
            <a:r>
              <a:rPr lang="en-US" dirty="0" smtClean="0"/>
              <a:t>“C” Programming language</a:t>
            </a:r>
          </a:p>
          <a:p>
            <a:r>
              <a:rPr lang="en-US" dirty="0" smtClean="0"/>
              <a:t>Design and Analysis of Algorithms (B.E course)</a:t>
            </a:r>
          </a:p>
          <a:p>
            <a:r>
              <a:rPr lang="en-US" dirty="0" smtClean="0"/>
              <a:t>Logic design ability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7025"/>
            <a:ext cx="5181600" cy="43513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Grading System:</a:t>
            </a:r>
          </a:p>
          <a:p>
            <a:r>
              <a:rPr lang="en-US" dirty="0" smtClean="0"/>
              <a:t>Since class strength is below 30, grading system will be absolute.</a:t>
            </a:r>
          </a:p>
          <a:p>
            <a:r>
              <a:rPr lang="en-US" dirty="0" smtClean="0"/>
              <a:t>Passing marks: 50</a:t>
            </a:r>
          </a:p>
          <a:p>
            <a:r>
              <a:rPr lang="en-US" dirty="0" smtClean="0"/>
              <a:t>AA: 90-100</a:t>
            </a:r>
          </a:p>
          <a:p>
            <a:r>
              <a:rPr lang="en-US" dirty="0" smtClean="0"/>
              <a:t>AB:80-90</a:t>
            </a:r>
          </a:p>
          <a:p>
            <a:r>
              <a:rPr lang="en-US" dirty="0" smtClean="0"/>
              <a:t>BB:70-80</a:t>
            </a:r>
          </a:p>
          <a:p>
            <a:r>
              <a:rPr lang="en-US" dirty="0" smtClean="0"/>
              <a:t>BC:60-70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4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444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Advances in Algorithms First Semester M.Tech [CSE] CST-503  Credits: 8 Weekly 4 hrs [Wednesday and Saturday]</vt:lpstr>
      <vt:lpstr>Curriculum</vt:lpstr>
      <vt:lpstr>Course Outcome (CO)</vt:lpstr>
      <vt:lpstr>Grading Scheme</vt:lpstr>
      <vt:lpstr>Text Books</vt:lpstr>
      <vt:lpstr>Pre-requisite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Advances in Algorithms CST-503  Credits: 8</dc:title>
  <dc:creator>M. B. Chandak</dc:creator>
  <cp:lastModifiedBy>M. B. Chandak</cp:lastModifiedBy>
  <cp:revision>18</cp:revision>
  <dcterms:created xsi:type="dcterms:W3CDTF">2014-08-05T03:10:03Z</dcterms:created>
  <dcterms:modified xsi:type="dcterms:W3CDTF">2015-08-18T10:52:09Z</dcterms:modified>
</cp:coreProperties>
</file>