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Expectation-Maximization Algorithm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M.B.Chandak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Further::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process continues to iterate with E-step followed by M-step.</a:t>
            </a:r>
          </a:p>
          <a:p>
            <a:r>
              <a:rPr lang="en-IN" dirty="0" smtClean="0"/>
              <a:t>The probability values are changed from 1/9 to </a:t>
            </a:r>
            <a:r>
              <a:rPr lang="en-IN" smtClean="0"/>
              <a:t>1/4  and 1/9 to 1/8.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Principle-EM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Maximum Data Likelihood Estimation.</a:t>
            </a:r>
          </a:p>
          <a:p>
            <a:r>
              <a:rPr lang="en-IN" dirty="0" smtClean="0"/>
              <a:t>This algorithm operates on parallel corpus. For example: English-Hindi aligned parallel corpus.</a:t>
            </a:r>
          </a:p>
          <a:p>
            <a:pPr algn="just"/>
            <a:r>
              <a:rPr lang="en-IN" dirty="0" smtClean="0"/>
              <a:t>The algorithm aims to find out MLE [Maximum likelihood estimation] of two words to be used for Machine Translation.</a:t>
            </a:r>
          </a:p>
          <a:p>
            <a:pPr algn="just"/>
            <a:r>
              <a:rPr lang="en-IN" dirty="0" smtClean="0"/>
              <a:t>In the following example: English and Hindi languages are used source and target language.</a:t>
            </a:r>
          </a:p>
          <a:p>
            <a:pPr algn="just"/>
            <a:r>
              <a:rPr lang="en-IN" dirty="0" smtClean="0"/>
              <a:t>Let Es-represents English and Hs-represents Hindi corpus.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IN" dirty="0" smtClean="0"/>
              <a:t>Implementation: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IN" dirty="0" smtClean="0"/>
              <a:t>It is an iterative algorithm.</a:t>
            </a:r>
          </a:p>
          <a:p>
            <a:r>
              <a:rPr lang="en-IN" dirty="0" smtClean="0"/>
              <a:t>The two steps are: Computing the probability of word alignment [M-step] and generating the expected count of these alignment [E-step]</a:t>
            </a:r>
          </a:p>
          <a:p>
            <a:r>
              <a:rPr lang="en-IN" dirty="0" smtClean="0"/>
              <a:t>Initially: To all alignment uniform probability is assigned.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Example: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IN" dirty="0" smtClean="0"/>
              <a:t>Sentence: English-Hindi</a:t>
            </a:r>
          </a:p>
          <a:p>
            <a:r>
              <a:rPr lang="en-IN" dirty="0" smtClean="0"/>
              <a:t>Green House                  The House</a:t>
            </a:r>
          </a:p>
          <a:p>
            <a:r>
              <a:rPr lang="en-IN" dirty="0" smtClean="0"/>
              <a:t> </a:t>
            </a:r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r>
              <a:rPr lang="en-IN" dirty="0" smtClean="0"/>
              <a:t>		     </a:t>
            </a:r>
            <a:r>
              <a:rPr lang="en-IN" dirty="0" smtClean="0"/>
              <a:t> </a:t>
            </a:r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  <a:p>
            <a:r>
              <a:rPr lang="en-IN" dirty="0" smtClean="0"/>
              <a:t>Uniform probability table</a:t>
            </a:r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733800"/>
          <a:ext cx="75438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)=1/3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)=1/3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)=1/3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)=1/3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)=1/3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)=1/3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)=1/3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IN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IN" dirty="0" smtClean="0"/>
              <a:t>Compute P(a, </a:t>
            </a:r>
            <a:r>
              <a:rPr lang="en-IN" dirty="0" err="1" smtClean="0"/>
              <a:t>e|h</a:t>
            </a:r>
            <a:r>
              <a:rPr lang="en-IN" dirty="0" smtClean="0"/>
              <a:t>) by multiplying all “t” probabilities</a:t>
            </a:r>
          </a:p>
          <a:p>
            <a:r>
              <a:rPr lang="en-IN" dirty="0" smtClean="0"/>
              <a:t>Green House                  The </a:t>
            </a:r>
            <a:r>
              <a:rPr lang="en-IN" dirty="0" smtClean="0"/>
              <a:t>House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r>
              <a:rPr lang="en-IN" dirty="0" smtClean="0"/>
              <a:t>		      </a:t>
            </a:r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  <a:p>
            <a:r>
              <a:rPr lang="en-IN" dirty="0" smtClean="0"/>
              <a:t>Green House                  The </a:t>
            </a:r>
            <a:r>
              <a:rPr lang="en-IN" dirty="0" smtClean="0"/>
              <a:t>House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r>
              <a:rPr lang="en-IN" dirty="0" smtClean="0"/>
              <a:t>		      </a:t>
            </a:r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38200" y="30480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9057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7251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3347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066800" y="4495800"/>
            <a:ext cx="1143000" cy="609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4800600" y="4495800"/>
            <a:ext cx="11430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4495800"/>
            <a:ext cx="8382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4495800"/>
            <a:ext cx="8382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00400" y="23622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1/3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1/3 =</a:t>
            </a:r>
          </a:p>
          <a:p>
            <a:pPr algn="ctr"/>
            <a:r>
              <a:rPr lang="en-IN" dirty="0" smtClean="0"/>
              <a:t>1/9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200400" y="41910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1/3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1/3 =</a:t>
            </a:r>
          </a:p>
          <a:p>
            <a:pPr algn="ctr"/>
            <a:r>
              <a:rPr lang="en-IN" dirty="0" smtClean="0"/>
              <a:t>1/9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6781800" y="22860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1/3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1/3 =</a:t>
            </a:r>
          </a:p>
          <a:p>
            <a:pPr algn="ctr"/>
            <a:r>
              <a:rPr lang="en-IN" dirty="0" smtClean="0"/>
              <a:t>1/9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781800" y="41148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1/3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1/3 =</a:t>
            </a:r>
          </a:p>
          <a:p>
            <a:pPr algn="ctr"/>
            <a:r>
              <a:rPr lang="en-IN" dirty="0" smtClean="0"/>
              <a:t>1/9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IN" dirty="0" smtClean="0"/>
              <a:t>Re-calculating values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smtClean="0"/>
                        <a:t>यह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dirty="0" smtClean="0"/>
                        <a:t>हरा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dirty="0" smtClean="0"/>
                        <a:t>घर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3733800"/>
          <a:ext cx="822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3716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dirty="0" smtClean="0"/>
                        <a:t>यह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dirty="0" smtClean="0"/>
                        <a:t>हरा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i-IN" dirty="0" smtClean="0"/>
                        <a:t>घर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½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609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Green </a:t>
            </a:r>
            <a:r>
              <a:rPr lang="en-IN" dirty="0" smtClean="0"/>
              <a:t>House       </a:t>
            </a:r>
          </a:p>
          <a:p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endParaRPr lang="en-IN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118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dirty="0" smtClean="0"/>
              <a:t>House</a:t>
            </a:r>
          </a:p>
          <a:p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IN" dirty="0" smtClean="0"/>
              <a:t>Calculate “</a:t>
            </a:r>
            <a:r>
              <a:rPr lang="en-IN" dirty="0" err="1" smtClean="0"/>
              <a:t>tcounts</a:t>
            </a:r>
            <a:r>
              <a:rPr lang="en-IN" dirty="0" smtClean="0"/>
              <a:t>”=</a:t>
            </a:r>
            <a:r>
              <a:rPr lang="en-IN" dirty="0" err="1" smtClean="0"/>
              <a:t>tc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1295400"/>
          <a:ext cx="8534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2514600"/>
                <a:gridCol w="1999673"/>
                <a:gridCol w="1810327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(Green|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)=</a:t>
                      </a:r>
                      <a:r>
                        <a:rPr lang="en-IN" sz="1800" b="1" dirty="0" smtClean="0"/>
                        <a:t>1/2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(house|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dirty="0" smtClean="0"/>
                        <a:t>)=1/2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(the|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dirty="0" smtClean="0"/>
                        <a:t>)=0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)=1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(Green|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(house|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)=[1/2+1/2]=1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(the|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(Green|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)=0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(house|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)=1/2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(the|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IN" dirty="0" smtClean="0"/>
              <a:t>M-Step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743960"/>
          <a:ext cx="7543800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523240"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)=1/2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)=</a:t>
                      </a:r>
                      <a:r>
                        <a:rPr lang="en-IN" sz="2400" dirty="0" smtClean="0"/>
                        <a:t>1/2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हरा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 smtClean="0"/>
                        <a:t>)=0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)=1/4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</a:t>
                      </a:r>
                      <a:r>
                        <a:rPr lang="en-IN" sz="2400" dirty="0" smtClean="0"/>
                        <a:t>1/2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घर</a:t>
                      </a:r>
                      <a:r>
                        <a:rPr lang="en-IN" sz="2400" dirty="0" smtClean="0"/>
                        <a:t>)=</a:t>
                      </a:r>
                      <a:r>
                        <a:rPr lang="en-IN" sz="2400" dirty="0" smtClean="0"/>
                        <a:t>1/4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t(Green|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t(house|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</a:t>
                      </a:r>
                      <a:r>
                        <a:rPr lang="en-IN" sz="2400" dirty="0" smtClean="0"/>
                        <a:t>1/2</a:t>
                      </a:r>
                      <a:endParaRPr lang="en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t(the|</a:t>
                      </a:r>
                      <a:r>
                        <a:rPr lang="hi-IN" sz="2400" dirty="0" smtClean="0"/>
                        <a:t>यह</a:t>
                      </a:r>
                      <a:r>
                        <a:rPr lang="en-IN" sz="2400" dirty="0" smtClean="0"/>
                        <a:t>)=</a:t>
                      </a:r>
                      <a:r>
                        <a:rPr lang="en-IN" sz="2400" dirty="0" smtClean="0"/>
                        <a:t>1/2</a:t>
                      </a:r>
                      <a:endParaRPr lang="en-IN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28599" y="1295400"/>
          <a:ext cx="8534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2514600"/>
                <a:gridCol w="1999673"/>
                <a:gridCol w="1810327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Green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t(Green|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)=</a:t>
                      </a:r>
                      <a:r>
                        <a:rPr lang="en-IN" sz="1800" b="1" dirty="0" smtClean="0"/>
                        <a:t>1/2/1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/>
                        <a:t>tc</a:t>
                      </a:r>
                      <a:r>
                        <a:rPr lang="en-IN" sz="1800" b="1" dirty="0" smtClean="0"/>
                        <a:t>(house|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dirty="0" smtClean="0"/>
                        <a:t>)=1/2/1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dirty="0" smtClean="0"/>
                        <a:t>)=0/1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हरा</a:t>
                      </a:r>
                      <a:r>
                        <a:rPr lang="en-IN" sz="1800" b="1" dirty="0" smtClean="0"/>
                        <a:t> )=1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t(Green|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t(house|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)=[1/2+1/2]=1/2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1/2/2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घर</a:t>
                      </a:r>
                      <a:r>
                        <a:rPr lang="en-IN" sz="1800" b="1" dirty="0" smtClean="0"/>
                        <a:t>)=2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t(Green|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)=0/1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t(house|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)=1/2/1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</a:t>
                      </a:r>
                      <a:r>
                        <a:rPr lang="en-IN" sz="1800" b="1" dirty="0" smtClean="0"/>
                        <a:t>1/2/1</a:t>
                      </a:r>
                      <a:endParaRPr lang="en-IN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t(the|</a:t>
                      </a:r>
                      <a:r>
                        <a:rPr lang="hi-IN" sz="1800" b="1" dirty="0" smtClean="0"/>
                        <a:t>यह</a:t>
                      </a:r>
                      <a:r>
                        <a:rPr lang="en-IN" sz="1800" b="1" dirty="0" smtClean="0"/>
                        <a:t>)=1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/>
              <a:t>E-step: Part 2: Identifying higher probability phrase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dirty="0" smtClean="0"/>
              <a:t>Compute P(a, </a:t>
            </a:r>
            <a:r>
              <a:rPr lang="en-IN" dirty="0" err="1" smtClean="0"/>
              <a:t>e|h</a:t>
            </a:r>
            <a:r>
              <a:rPr lang="en-IN" dirty="0" smtClean="0"/>
              <a:t>) by multiplying all “t” probabilities</a:t>
            </a:r>
          </a:p>
          <a:p>
            <a:r>
              <a:rPr lang="en-IN" dirty="0" smtClean="0"/>
              <a:t>Green House                  The </a:t>
            </a:r>
            <a:r>
              <a:rPr lang="en-IN" dirty="0" smtClean="0"/>
              <a:t>House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r>
              <a:rPr lang="en-IN" dirty="0" smtClean="0"/>
              <a:t>		      </a:t>
            </a:r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  <a:p>
            <a:r>
              <a:rPr lang="en-IN" dirty="0" smtClean="0"/>
              <a:t>Green House                  The </a:t>
            </a:r>
            <a:r>
              <a:rPr lang="en-IN" dirty="0" smtClean="0"/>
              <a:t>House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r>
              <a:rPr lang="hi-IN" dirty="0" smtClean="0"/>
              <a:t>हरा</a:t>
            </a:r>
            <a:r>
              <a:rPr lang="en-IN" dirty="0" smtClean="0"/>
              <a:t>      </a:t>
            </a:r>
            <a:r>
              <a:rPr lang="hi-IN" dirty="0" smtClean="0"/>
              <a:t>घर</a:t>
            </a:r>
            <a:r>
              <a:rPr lang="en-IN" dirty="0" smtClean="0"/>
              <a:t>		      </a:t>
            </a:r>
            <a:r>
              <a:rPr lang="hi-IN" dirty="0" smtClean="0"/>
              <a:t>यह</a:t>
            </a:r>
            <a:r>
              <a:rPr lang="en-IN" dirty="0" smtClean="0"/>
              <a:t>  </a:t>
            </a:r>
            <a:r>
              <a:rPr lang="hi-IN" dirty="0" smtClean="0"/>
              <a:t>घर</a:t>
            </a:r>
            <a:endParaRPr lang="en-IN" dirty="0" smtClean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38200" y="30480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9057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7251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334794" y="3047206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066800" y="4495800"/>
            <a:ext cx="1143000" cy="609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4800600" y="4495800"/>
            <a:ext cx="11430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4495800"/>
            <a:ext cx="8382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4495800"/>
            <a:ext cx="8382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00400" y="2362200"/>
            <a:ext cx="1066800" cy="15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1/2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1/2 =</a:t>
            </a:r>
          </a:p>
          <a:p>
            <a:pPr algn="ctr"/>
            <a:r>
              <a:rPr lang="en-IN" dirty="0" smtClean="0"/>
              <a:t>1/4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200400" y="41910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1/4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1/2=</a:t>
            </a:r>
          </a:p>
          <a:p>
            <a:pPr algn="ctr"/>
            <a:r>
              <a:rPr lang="en-IN" dirty="0" smtClean="0"/>
              <a:t>1/8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6781800" y="2286000"/>
            <a:ext cx="1066800" cy="15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1/2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1/2 =</a:t>
            </a:r>
          </a:p>
          <a:p>
            <a:pPr algn="ctr"/>
            <a:r>
              <a:rPr lang="en-IN" dirty="0" smtClean="0"/>
              <a:t>1/4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781800" y="4114800"/>
            <a:ext cx="1066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1/4</a:t>
            </a:r>
          </a:p>
          <a:p>
            <a:pPr algn="ctr"/>
            <a:r>
              <a:rPr lang="en-IN" dirty="0" smtClean="0"/>
              <a:t>*</a:t>
            </a:r>
          </a:p>
          <a:p>
            <a:pPr algn="ctr"/>
            <a:r>
              <a:rPr lang="en-IN" dirty="0" smtClean="0"/>
              <a:t>1/2 =</a:t>
            </a:r>
          </a:p>
          <a:p>
            <a:pPr algn="ctr"/>
            <a:r>
              <a:rPr lang="en-IN" dirty="0" smtClean="0"/>
              <a:t>1/8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Expectation-Maximization Algorithm</vt:lpstr>
      <vt:lpstr>Principle-EM Algorithm</vt:lpstr>
      <vt:lpstr>Implementation:</vt:lpstr>
      <vt:lpstr>Example:</vt:lpstr>
      <vt:lpstr>Example</vt:lpstr>
      <vt:lpstr>Re-calculating values</vt:lpstr>
      <vt:lpstr>Calculate “tcounts”=tc</vt:lpstr>
      <vt:lpstr>M-Step</vt:lpstr>
      <vt:lpstr>E-step: Part 2: Identifying higher probability phrase</vt:lpstr>
      <vt:lpstr>Further::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Expectation-Maximization Algorithm</dc:title>
  <dc:creator>UseR</dc:creator>
  <cp:lastModifiedBy>UseR</cp:lastModifiedBy>
  <cp:revision>2</cp:revision>
  <dcterms:created xsi:type="dcterms:W3CDTF">2006-08-16T00:00:00Z</dcterms:created>
  <dcterms:modified xsi:type="dcterms:W3CDTF">2018-05-01T10:42:24Z</dcterms:modified>
</cp:coreProperties>
</file>