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6" r:id="rId2"/>
    <p:sldId id="315" r:id="rId3"/>
    <p:sldId id="316" r:id="rId4"/>
    <p:sldId id="263" r:id="rId5"/>
    <p:sldId id="257" r:id="rId6"/>
    <p:sldId id="265" r:id="rId7"/>
    <p:sldId id="258" r:id="rId8"/>
    <p:sldId id="262" r:id="rId9"/>
    <p:sldId id="267" r:id="rId10"/>
    <p:sldId id="268" r:id="rId11"/>
    <p:sldId id="259" r:id="rId12"/>
    <p:sldId id="261" r:id="rId13"/>
    <p:sldId id="334" r:id="rId14"/>
    <p:sldId id="270" r:id="rId15"/>
    <p:sldId id="333" r:id="rId16"/>
    <p:sldId id="269" r:id="rId17"/>
    <p:sldId id="317" r:id="rId18"/>
    <p:sldId id="273" r:id="rId19"/>
    <p:sldId id="275" r:id="rId20"/>
    <p:sldId id="318" r:id="rId21"/>
    <p:sldId id="319" r:id="rId22"/>
    <p:sldId id="277" r:id="rId23"/>
    <p:sldId id="276" r:id="rId24"/>
    <p:sldId id="278" r:id="rId25"/>
    <p:sldId id="279" r:id="rId26"/>
    <p:sldId id="280" r:id="rId27"/>
    <p:sldId id="283" r:id="rId28"/>
    <p:sldId id="281" r:id="rId29"/>
    <p:sldId id="284" r:id="rId30"/>
    <p:sldId id="274" r:id="rId31"/>
    <p:sldId id="285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110" autoAdjust="0"/>
  </p:normalViewPr>
  <p:slideViewPr>
    <p:cSldViewPr snapToGrid="0">
      <p:cViewPr>
        <p:scale>
          <a:sx n="70" d="100"/>
          <a:sy n="70" d="100"/>
        </p:scale>
        <p:origin x="-744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17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A58C-E7FB-487D-A24A-3E899B54147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9D43-42BE-4F55-A1DB-87899F7BC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5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A58C-E7FB-487D-A24A-3E899B54147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9D43-42BE-4F55-A1DB-87899F7BC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1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A58C-E7FB-487D-A24A-3E899B54147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9D43-42BE-4F55-A1DB-87899F7BC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2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A58C-E7FB-487D-A24A-3E899B54147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9D43-42BE-4F55-A1DB-87899F7BC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6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A58C-E7FB-487D-A24A-3E899B54147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9D43-42BE-4F55-A1DB-87899F7BC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1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A58C-E7FB-487D-A24A-3E899B54147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9D43-42BE-4F55-A1DB-87899F7BC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9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A58C-E7FB-487D-A24A-3E899B54147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9D43-42BE-4F55-A1DB-87899F7BC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0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A58C-E7FB-487D-A24A-3E899B54147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9D43-42BE-4F55-A1DB-87899F7BC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5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A58C-E7FB-487D-A24A-3E899B54147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9D43-42BE-4F55-A1DB-87899F7BC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1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A58C-E7FB-487D-A24A-3E899B54147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9D43-42BE-4F55-A1DB-87899F7BC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1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A58C-E7FB-487D-A24A-3E899B54147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9D43-42BE-4F55-A1DB-87899F7BC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0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A58C-E7FB-487D-A24A-3E899B54147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09D43-42BE-4F55-A1DB-87899F7BC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0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Unit 3 (Part-I): Greedy Algorithms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4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Greedy Algorithm: Knapsack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2"/>
            <a:ext cx="10515600" cy="4901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Example 1:  Capacity = 15, number of objects = 7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042237" y="1513557"/>
          <a:ext cx="8128000" cy="113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5147"/>
                <a:gridCol w="886853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Profit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Weight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Index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1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2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3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4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5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6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7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951568"/>
              </p:ext>
            </p:extLst>
          </p:nvPr>
        </p:nvGraphicFramePr>
        <p:xfrm>
          <a:off x="1000403" y="2877249"/>
          <a:ext cx="8206705" cy="351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341"/>
                <a:gridCol w="1349419"/>
                <a:gridCol w="1700012"/>
                <a:gridCol w="1874592"/>
                <a:gridCol w="1641341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Approach</a:t>
                      </a:r>
                      <a:r>
                        <a:rPr lang="en-US" baseline="0" dirty="0" smtClean="0"/>
                        <a:t>: Minimum Weight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Object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Profit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Capacity Remaining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Partial/Complete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15-1=14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14-1=13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13-2=11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11-3=8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4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18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8-4=4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O3*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5(4)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12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4-4=0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15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54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57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Greedy Algorithm: Knapsack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2"/>
            <a:ext cx="10515600" cy="4901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Example 1:  Capacity = 15, number of objects = 7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627823"/>
              </p:ext>
            </p:extLst>
          </p:nvPr>
        </p:nvGraphicFramePr>
        <p:xfrm>
          <a:off x="1042237" y="1513557"/>
          <a:ext cx="8128000" cy="159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5147"/>
                <a:gridCol w="886853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Profit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Weight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Ratio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5.0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1.6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3.0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1.0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6.0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4.5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3.0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Index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1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2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3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4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5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6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7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140061"/>
              </p:ext>
            </p:extLst>
          </p:nvPr>
        </p:nvGraphicFramePr>
        <p:xfrm>
          <a:off x="1051918" y="3237857"/>
          <a:ext cx="8206705" cy="351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341"/>
                <a:gridCol w="1349419"/>
                <a:gridCol w="1700012"/>
                <a:gridCol w="1874592"/>
                <a:gridCol w="1641341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Approach</a:t>
                      </a:r>
                      <a:r>
                        <a:rPr lang="en-US" baseline="0" dirty="0" smtClean="0"/>
                        <a:t>: Maximum Pi/Wi ratio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Object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Profit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Capacity Remaining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Partial/Complete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15-1=14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14-2=12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12-4=8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8-5=3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3-1=2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O2*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3(2)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10/3=3.33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2-2=0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2"/>
                          </a:solidFill>
                        </a:rPr>
                        <a:t>P</a:t>
                      </a:r>
                      <a:endParaRPr lang="en-US" sz="20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15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55.3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68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Greedy Algorithm: Knapsack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2"/>
            <a:ext cx="10515600" cy="4901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Example 2:  Capacity = 18, number of objects = 7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045382"/>
              </p:ext>
            </p:extLst>
          </p:nvPr>
        </p:nvGraphicFramePr>
        <p:xfrm>
          <a:off x="1172866" y="1464615"/>
          <a:ext cx="8128000" cy="153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5147"/>
                <a:gridCol w="886853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Ratio 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4.5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5.0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2.4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1.0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2.0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2.6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2.6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Index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1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2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3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4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5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6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7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7428"/>
              </p:ext>
            </p:extLst>
          </p:nvPr>
        </p:nvGraphicFramePr>
        <p:xfrm>
          <a:off x="1130295" y="3111824"/>
          <a:ext cx="8206705" cy="351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341"/>
                <a:gridCol w="1349419"/>
                <a:gridCol w="1700012"/>
                <a:gridCol w="1874592"/>
                <a:gridCol w="1641341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Maximum (Pi/Wi) Ratio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Object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Profit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Capacity Remaining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Partial/Complete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98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 Questions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44" r="1" b="74522"/>
          <a:stretch/>
        </p:blipFill>
        <p:spPr>
          <a:xfrm>
            <a:off x="842785" y="1470782"/>
            <a:ext cx="7536940" cy="27736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3430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Knapsack Problem: Algorithm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490195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Data Structures: </a:t>
            </a:r>
          </a:p>
          <a:p>
            <a:pPr lvl="1"/>
            <a:r>
              <a:rPr lang="en-US" sz="2800" dirty="0" smtClean="0"/>
              <a:t>Weight array: W[n] </a:t>
            </a:r>
            <a:r>
              <a:rPr lang="en-US" sz="2800" dirty="0" smtClean="0">
                <a:sym typeface="Wingdings" panose="05000000000000000000" pitchFamily="2" charset="2"/>
              </a:rPr>
              <a:t> To store weight values</a:t>
            </a:r>
            <a:endParaRPr lang="en-US" sz="2800" dirty="0" smtClean="0"/>
          </a:p>
          <a:p>
            <a:pPr lvl="1"/>
            <a:r>
              <a:rPr lang="en-US" sz="2800" dirty="0" smtClean="0"/>
              <a:t>Profit array: P[n] </a:t>
            </a:r>
            <a:r>
              <a:rPr lang="en-US" sz="2800" dirty="0" smtClean="0">
                <a:sym typeface="Wingdings" panose="05000000000000000000" pitchFamily="2" charset="2"/>
              </a:rPr>
              <a:t> To store profit values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Capacity  Given and will decrease after each step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X[n]  To store 0, 1 or fraction depending upon object placement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Weight = 0 (initially) and will increase towards capacity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Profit = 0 and will be calculated by X[</a:t>
            </a:r>
            <a:r>
              <a:rPr lang="en-US" sz="2800" dirty="0" err="1" smtClean="0">
                <a:sym typeface="Wingdings" panose="05000000000000000000" pitchFamily="2" charset="2"/>
              </a:rPr>
              <a:t>i</a:t>
            </a:r>
            <a:r>
              <a:rPr lang="en-US" sz="2800" dirty="0" smtClean="0">
                <a:sym typeface="Wingdings" panose="05000000000000000000" pitchFamily="2" charset="2"/>
              </a:rPr>
              <a:t>] and P[</a:t>
            </a:r>
            <a:r>
              <a:rPr lang="en-US" sz="2800" dirty="0" err="1" smtClean="0">
                <a:sym typeface="Wingdings" panose="05000000000000000000" pitchFamily="2" charset="2"/>
              </a:rPr>
              <a:t>i</a:t>
            </a:r>
            <a:r>
              <a:rPr lang="en-US" sz="2800" dirty="0" smtClean="0">
                <a:sym typeface="Wingdings" panose="05000000000000000000" pitchFamily="2" charset="2"/>
              </a:rPr>
              <a:t>]</a:t>
            </a:r>
          </a:p>
          <a:p>
            <a:r>
              <a:rPr lang="en-US" dirty="0" smtClean="0"/>
              <a:t>Process: To select the object with best Pi/Wi Ratio. (Sorting)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4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028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Knapsack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1357"/>
            <a:ext cx="10515600" cy="51156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u="sng" dirty="0" smtClean="0"/>
              <a:t>Initialization steps:</a:t>
            </a:r>
          </a:p>
          <a:p>
            <a:pPr lvl="1"/>
            <a:r>
              <a:rPr lang="en-US" dirty="0" smtClean="0"/>
              <a:t>Profit</a:t>
            </a:r>
          </a:p>
          <a:p>
            <a:pPr lvl="1"/>
            <a:r>
              <a:rPr lang="en-US" dirty="0" smtClean="0"/>
              <a:t>Weight</a:t>
            </a:r>
          </a:p>
          <a:p>
            <a:pPr lvl="1"/>
            <a:r>
              <a:rPr lang="en-US" dirty="0" smtClean="0"/>
              <a:t>x[1..n] </a:t>
            </a:r>
            <a:r>
              <a:rPr lang="en-US" dirty="0" smtClean="0">
                <a:sym typeface="Wingdings" panose="05000000000000000000" pitchFamily="2" charset="2"/>
              </a:rPr>
              <a:t> to hold data about object placement [partly, completely, rejected]</a:t>
            </a:r>
            <a:endParaRPr lang="en-US" dirty="0" smtClean="0"/>
          </a:p>
          <a:p>
            <a:r>
              <a:rPr lang="en-US" b="1" u="sng" dirty="0" smtClean="0"/>
              <a:t>Decision step</a:t>
            </a:r>
          </a:p>
          <a:p>
            <a:pPr lvl="1"/>
            <a:r>
              <a:rPr lang="en-US" dirty="0" smtClean="0"/>
              <a:t>While (       condition            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Select object //Call function for selecting best suited object//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Place in bag {Completely / Partially }</a:t>
            </a:r>
          </a:p>
          <a:p>
            <a:pPr lvl="1"/>
            <a:r>
              <a:rPr lang="en-US" i="1" dirty="0" smtClean="0"/>
              <a:t>    Update x [</a:t>
            </a:r>
            <a:r>
              <a:rPr lang="en-US" i="1" dirty="0" err="1" smtClean="0"/>
              <a:t>i</a:t>
            </a:r>
            <a:r>
              <a:rPr lang="en-US" i="1" dirty="0" smtClean="0"/>
              <a:t>]</a:t>
            </a:r>
          </a:p>
          <a:p>
            <a:r>
              <a:rPr lang="en-US" b="1" u="sng" dirty="0" smtClean="0"/>
              <a:t>Final step: Find profit</a:t>
            </a:r>
          </a:p>
          <a:p>
            <a:r>
              <a:rPr lang="en-US" dirty="0" smtClean="0"/>
              <a:t>Multiply x[</a:t>
            </a:r>
            <a:r>
              <a:rPr lang="en-US" dirty="0" err="1" smtClean="0"/>
              <a:t>i</a:t>
            </a:r>
            <a:r>
              <a:rPr lang="en-US" dirty="0" smtClean="0"/>
              <a:t>] and associated profit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38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4553" y="386089"/>
            <a:ext cx="8713792" cy="586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28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2581835"/>
            <a:ext cx="9144000" cy="92812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Greedy Algorithms on Graph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en-US" i="1" dirty="0" smtClean="0"/>
              <a:t>Prim’s Algorithm</a:t>
            </a:r>
          </a:p>
          <a:p>
            <a:pPr algn="r"/>
            <a:r>
              <a:rPr lang="en-US" i="1" dirty="0" err="1" smtClean="0"/>
              <a:t>Kruskal</a:t>
            </a:r>
            <a:r>
              <a:rPr lang="en-US" i="1" dirty="0" smtClean="0"/>
              <a:t> Algorithm</a:t>
            </a:r>
          </a:p>
          <a:p>
            <a:pPr algn="r"/>
            <a:r>
              <a:rPr lang="en-US" i="1" dirty="0" smtClean="0"/>
              <a:t>Single Source shortest Path Algorithm (Dijkstra’s Algorithm)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426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Minimum Cost Spanning Tree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2"/>
            <a:ext cx="10515600" cy="515953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Given a graph G =(V,E) V=Number of vertices and E=Number of edges, then Spanning tree is tree generated from graph, with characteristics</a:t>
            </a:r>
          </a:p>
          <a:p>
            <a:pPr lvl="1"/>
            <a:r>
              <a:rPr lang="en-US" dirty="0" smtClean="0"/>
              <a:t>All the vertices present in the tree </a:t>
            </a:r>
          </a:p>
          <a:p>
            <a:pPr lvl="1"/>
            <a:r>
              <a:rPr lang="en-US" dirty="0" smtClean="0"/>
              <a:t>There is no cycle in the tree i.e., e=v-1</a:t>
            </a:r>
          </a:p>
          <a:p>
            <a:pPr algn="just"/>
            <a:r>
              <a:rPr lang="en-US" dirty="0" smtClean="0"/>
              <a:t>Subset of edges, that forms a tree, where total cost of edges is minimum.</a:t>
            </a:r>
            <a:endParaRPr lang="en-US" dirty="0"/>
          </a:p>
          <a:p>
            <a:pPr algn="just"/>
            <a:r>
              <a:rPr lang="en-US" i="1" dirty="0" smtClean="0">
                <a:solidFill>
                  <a:srgbClr val="0070C0"/>
                </a:solidFill>
              </a:rPr>
              <a:t>Minimum cost spanning tree is a spanning tree with “edges of minimum cost”.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Applications:</a:t>
            </a:r>
          </a:p>
          <a:p>
            <a:pPr algn="just"/>
            <a:r>
              <a:rPr lang="en-US" dirty="0" smtClean="0"/>
              <a:t>To transmit the message without broadcasting.</a:t>
            </a:r>
          </a:p>
          <a:p>
            <a:pPr algn="just"/>
            <a:r>
              <a:rPr lang="en-US" dirty="0" smtClean="0"/>
              <a:t>To generate travel plan in minimum cost.</a:t>
            </a:r>
          </a:p>
          <a:p>
            <a:pPr algn="just"/>
            <a:r>
              <a:rPr lang="en-US" dirty="0" smtClean="0"/>
              <a:t>Designing network, home electric wiring etc. </a:t>
            </a:r>
          </a:p>
          <a:p>
            <a:pPr algn="just"/>
            <a:r>
              <a:rPr lang="en-US" dirty="0" smtClean="0"/>
              <a:t>Approaches: Prims’ Method and Kruskals’ Method.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Minimum Cost Spanning Tree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2"/>
            <a:ext cx="10515600" cy="515953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Principle: </a:t>
            </a:r>
          </a:p>
          <a:p>
            <a:pPr lvl="1"/>
            <a:r>
              <a:rPr lang="en-US" dirty="0" smtClean="0"/>
              <a:t>Select an edge of minimum cost. The edge will derive two vertices.</a:t>
            </a:r>
          </a:p>
          <a:p>
            <a:pPr lvl="1"/>
            <a:r>
              <a:rPr lang="en-US" dirty="0" smtClean="0"/>
              <a:t>Continue the process from one of the vertex by selecting the next edge of minimum cost.</a:t>
            </a:r>
          </a:p>
          <a:p>
            <a:pPr lvl="1"/>
            <a:r>
              <a:rPr lang="en-US" dirty="0" smtClean="0"/>
              <a:t>Once the vertex is visited, then it is marked. </a:t>
            </a:r>
          </a:p>
          <a:p>
            <a:pPr lvl="1"/>
            <a:r>
              <a:rPr lang="en-US" dirty="0" smtClean="0"/>
              <a:t>The process will attempt to visit unmarked vertices and terminates when all the vertices are visited.</a:t>
            </a:r>
          </a:p>
          <a:p>
            <a:pPr lvl="1"/>
            <a:r>
              <a:rPr lang="en-US" dirty="0" smtClean="0"/>
              <a:t>Process guarantees no cycle in the tree.</a:t>
            </a:r>
          </a:p>
          <a:p>
            <a:pPr algn="just"/>
            <a:r>
              <a:rPr lang="en-US" i="1" dirty="0" smtClean="0">
                <a:solidFill>
                  <a:srgbClr val="0070C0"/>
                </a:solidFill>
              </a:rPr>
              <a:t>“What if the process of tree generation starts from any arbitrary vertex”.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Motivation: To join points as cheaply as possible: Applications in clustering and networking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Acyclic graph to connect all nodes in minimum cost.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One of the term in U.S. legal code (AT&amp;T)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44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Expected </a:t>
            </a:r>
            <a:r>
              <a:rPr lang="en-US" dirty="0" smtClean="0">
                <a:solidFill>
                  <a:srgbClr val="FF0000"/>
                </a:solidFill>
              </a:rPr>
              <a:t>Outcomes</a:t>
            </a:r>
            <a:r>
              <a:rPr lang="en-US" dirty="0" smtClean="0"/>
              <a:t> of topic </a:t>
            </a:r>
            <a:r>
              <a:rPr lang="en-US" dirty="0" smtClean="0">
                <a:solidFill>
                  <a:srgbClr val="FF0000"/>
                </a:solidFill>
              </a:rPr>
              <a:t>(CO)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682"/>
            <a:ext cx="10515600" cy="52040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en-US" sz="3200" dirty="0"/>
              <a:t>Understand problem and its formulation to design an algorithm</a:t>
            </a:r>
          </a:p>
          <a:p>
            <a:pPr lvl="0" algn="just"/>
            <a:r>
              <a:rPr lang="en-US" sz="3200" dirty="0" smtClean="0"/>
              <a:t>Demonstrate </a:t>
            </a:r>
            <a:r>
              <a:rPr lang="en-US" sz="3200" dirty="0"/>
              <a:t>the knowledge of basic data structures and their implementation and decide upon use of particular data structure best suited for implementing solution.</a:t>
            </a:r>
          </a:p>
          <a:p>
            <a:pPr lvl="0" algn="just"/>
            <a:r>
              <a:rPr lang="en-US" sz="3200" dirty="0"/>
              <a:t>Write efficient algorithms using </a:t>
            </a:r>
            <a:r>
              <a:rPr lang="en-US" sz="3200" dirty="0">
                <a:solidFill>
                  <a:srgbClr val="FF0000"/>
                </a:solidFill>
              </a:rPr>
              <a:t>Greedy</a:t>
            </a:r>
            <a:r>
              <a:rPr lang="en-US" sz="3200" dirty="0"/>
              <a:t>, Divide &amp; </a:t>
            </a:r>
            <a:r>
              <a:rPr lang="en-US" sz="3200" dirty="0" smtClean="0"/>
              <a:t>Conquer to </a:t>
            </a:r>
            <a:r>
              <a:rPr lang="en-US" sz="3200" dirty="0"/>
              <a:t>solve the real life problems.</a:t>
            </a:r>
          </a:p>
          <a:p>
            <a:pPr lvl="0" algn="just"/>
            <a:r>
              <a:rPr lang="en-US" sz="3200" dirty="0"/>
              <a:t>Trace logic formulation, execution path of particular algorithm and data generated during execution of algorithm.</a:t>
            </a:r>
          </a:p>
          <a:p>
            <a:pPr marL="0" indent="0" algn="just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22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981"/>
          </a:xfrm>
        </p:spPr>
        <p:txBody>
          <a:bodyPr/>
          <a:lstStyle/>
          <a:p>
            <a:r>
              <a:rPr lang="en-US" b="1" dirty="0" smtClean="0"/>
              <a:t>Graphs for Examples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98949"/>
            <a:ext cx="10515600" cy="25469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4134319"/>
            <a:ext cx="5777753" cy="19163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2812" y="4134319"/>
            <a:ext cx="4090988" cy="19437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595804" y="6154506"/>
            <a:ext cx="226254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Steiner Spanning Tree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6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8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Spanning tree: Free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071"/>
            <a:ext cx="10515600" cy="46708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u="sng" dirty="0" smtClean="0"/>
              <a:t>A free tree has following properties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Exactly n-1 edges for “n” vertices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exists a unique path between two vertices.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By adding an edge, a cycle will be created in free tree. Breaking any edge on the cycle restores the free tree.</a:t>
            </a:r>
          </a:p>
          <a:p>
            <a:r>
              <a:rPr lang="en-US" i="1" u="sng" dirty="0" smtClean="0"/>
              <a:t>Greedy: Minimization problem.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Repeated selection: of minimum cost edges with certain test cases.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Once decision of adding edge is finalized, it cannot be revoked.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Basic idea: To generate subset of “E” connecting all “V”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29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Minimum Cost Spanning Tree: Prim’s method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2"/>
            <a:ext cx="10515600" cy="515953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</a:p>
          <a:p>
            <a:r>
              <a:rPr lang="en-US" dirty="0" smtClean="0"/>
              <a:t>Consider the following graph: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000" b="1" i="1" dirty="0" smtClean="0"/>
              <a:t>Select an edge of minimum cost.</a:t>
            </a:r>
          </a:p>
          <a:p>
            <a:r>
              <a:rPr lang="en-US" sz="2000" b="1" i="1" dirty="0" smtClean="0"/>
              <a:t>From selected vertex continue selecting</a:t>
            </a:r>
          </a:p>
          <a:p>
            <a:pPr marL="0" indent="0">
              <a:buNone/>
            </a:pPr>
            <a:r>
              <a:rPr lang="en-US" sz="2000" b="1" i="1" dirty="0" smtClean="0"/>
              <a:t>edge of minimum cost 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74255" y="2240924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345290" y="2165797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708600" y="3391437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672888" y="2850524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513529" y="4090886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11" name="Straight Connector 10"/>
          <p:cNvCxnSpPr>
            <a:stCxn id="4" idx="6"/>
          </p:cNvCxnSpPr>
          <p:nvPr/>
        </p:nvCxnSpPr>
        <p:spPr>
          <a:xfrm flipV="1">
            <a:off x="2125015" y="2511380"/>
            <a:ext cx="1220275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4"/>
            <a:endCxn id="6" idx="0"/>
          </p:cNvCxnSpPr>
          <p:nvPr/>
        </p:nvCxnSpPr>
        <p:spPr>
          <a:xfrm>
            <a:off x="1899635" y="2781837"/>
            <a:ext cx="34345" cy="6096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4"/>
          </p:cNvCxnSpPr>
          <p:nvPr/>
        </p:nvCxnSpPr>
        <p:spPr>
          <a:xfrm flipH="1">
            <a:off x="3537664" y="2706710"/>
            <a:ext cx="33006" cy="7250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9" idx="6"/>
          </p:cNvCxnSpPr>
          <p:nvPr/>
        </p:nvCxnSpPr>
        <p:spPr>
          <a:xfrm flipH="1">
            <a:off x="2964289" y="3964548"/>
            <a:ext cx="501204" cy="3967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9" idx="2"/>
          </p:cNvCxnSpPr>
          <p:nvPr/>
        </p:nvCxnSpPr>
        <p:spPr>
          <a:xfrm>
            <a:off x="1986572" y="3914874"/>
            <a:ext cx="526957" cy="44646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7" idx="1"/>
          </p:cNvCxnSpPr>
          <p:nvPr/>
        </p:nvCxnSpPr>
        <p:spPr>
          <a:xfrm>
            <a:off x="3796050" y="2474890"/>
            <a:ext cx="942850" cy="4548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763044" y="3302797"/>
            <a:ext cx="942850" cy="39945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32" idx="1"/>
          </p:cNvCxnSpPr>
          <p:nvPr/>
        </p:nvCxnSpPr>
        <p:spPr>
          <a:xfrm>
            <a:off x="2014209" y="2734565"/>
            <a:ext cx="1364087" cy="77644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312284" y="3431792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35" name="Straight Connector 34"/>
          <p:cNvCxnSpPr>
            <a:stCxn id="9" idx="1"/>
          </p:cNvCxnSpPr>
          <p:nvPr/>
        </p:nvCxnSpPr>
        <p:spPr>
          <a:xfrm flipV="1">
            <a:off x="2579541" y="2637719"/>
            <a:ext cx="831761" cy="15323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2949262" y="3438659"/>
            <a:ext cx="1944720" cy="1146220"/>
          </a:xfrm>
          <a:custGeom>
            <a:avLst/>
            <a:gdLst>
              <a:gd name="connsiteX0" fmla="*/ 0 w 1944720"/>
              <a:gd name="connsiteY0" fmla="*/ 1081826 h 1146220"/>
              <a:gd name="connsiteX1" fmla="*/ 64394 w 1944720"/>
              <a:gd name="connsiteY1" fmla="*/ 1107583 h 1146220"/>
              <a:gd name="connsiteX2" fmla="*/ 141668 w 1944720"/>
              <a:gd name="connsiteY2" fmla="*/ 1146220 h 1146220"/>
              <a:gd name="connsiteX3" fmla="*/ 412124 w 1944720"/>
              <a:gd name="connsiteY3" fmla="*/ 1133341 h 1146220"/>
              <a:gd name="connsiteX4" fmla="*/ 450761 w 1944720"/>
              <a:gd name="connsiteY4" fmla="*/ 1120462 h 1146220"/>
              <a:gd name="connsiteX5" fmla="*/ 579549 w 1944720"/>
              <a:gd name="connsiteY5" fmla="*/ 1094704 h 1146220"/>
              <a:gd name="connsiteX6" fmla="*/ 618186 w 1944720"/>
              <a:gd name="connsiteY6" fmla="*/ 1081826 h 1146220"/>
              <a:gd name="connsiteX7" fmla="*/ 811369 w 1944720"/>
              <a:gd name="connsiteY7" fmla="*/ 1068947 h 1146220"/>
              <a:gd name="connsiteX8" fmla="*/ 991673 w 1944720"/>
              <a:gd name="connsiteY8" fmla="*/ 1030310 h 1146220"/>
              <a:gd name="connsiteX9" fmla="*/ 1068946 w 1944720"/>
              <a:gd name="connsiteY9" fmla="*/ 1004552 h 1146220"/>
              <a:gd name="connsiteX10" fmla="*/ 1107583 w 1944720"/>
              <a:gd name="connsiteY10" fmla="*/ 978795 h 1146220"/>
              <a:gd name="connsiteX11" fmla="*/ 1171977 w 1944720"/>
              <a:gd name="connsiteY11" fmla="*/ 965916 h 1146220"/>
              <a:gd name="connsiteX12" fmla="*/ 1275008 w 1944720"/>
              <a:gd name="connsiteY12" fmla="*/ 888642 h 1146220"/>
              <a:gd name="connsiteX13" fmla="*/ 1300766 w 1944720"/>
              <a:gd name="connsiteY13" fmla="*/ 850006 h 1146220"/>
              <a:gd name="connsiteX14" fmla="*/ 1352282 w 1944720"/>
              <a:gd name="connsiteY14" fmla="*/ 811369 h 1146220"/>
              <a:gd name="connsiteX15" fmla="*/ 1468192 w 1944720"/>
              <a:gd name="connsiteY15" fmla="*/ 759854 h 1146220"/>
              <a:gd name="connsiteX16" fmla="*/ 1545465 w 1944720"/>
              <a:gd name="connsiteY16" fmla="*/ 682580 h 1146220"/>
              <a:gd name="connsiteX17" fmla="*/ 1571223 w 1944720"/>
              <a:gd name="connsiteY17" fmla="*/ 618186 h 1146220"/>
              <a:gd name="connsiteX18" fmla="*/ 1609859 w 1944720"/>
              <a:gd name="connsiteY18" fmla="*/ 528034 h 1146220"/>
              <a:gd name="connsiteX19" fmla="*/ 1712890 w 1944720"/>
              <a:gd name="connsiteY19" fmla="*/ 450761 h 1146220"/>
              <a:gd name="connsiteX20" fmla="*/ 1803042 w 1944720"/>
              <a:gd name="connsiteY20" fmla="*/ 425003 h 1146220"/>
              <a:gd name="connsiteX21" fmla="*/ 1841679 w 1944720"/>
              <a:gd name="connsiteY21" fmla="*/ 399245 h 1146220"/>
              <a:gd name="connsiteX22" fmla="*/ 1867437 w 1944720"/>
              <a:gd name="connsiteY22" fmla="*/ 360609 h 1146220"/>
              <a:gd name="connsiteX23" fmla="*/ 1880315 w 1944720"/>
              <a:gd name="connsiteY23" fmla="*/ 296214 h 1146220"/>
              <a:gd name="connsiteX24" fmla="*/ 1893194 w 1944720"/>
              <a:gd name="connsiteY24" fmla="*/ 257578 h 1146220"/>
              <a:gd name="connsiteX25" fmla="*/ 1906073 w 1944720"/>
              <a:gd name="connsiteY25" fmla="*/ 167426 h 1146220"/>
              <a:gd name="connsiteX26" fmla="*/ 1918952 w 1944720"/>
              <a:gd name="connsiteY26" fmla="*/ 128789 h 1146220"/>
              <a:gd name="connsiteX27" fmla="*/ 1931831 w 1944720"/>
              <a:gd name="connsiteY27" fmla="*/ 77273 h 1146220"/>
              <a:gd name="connsiteX28" fmla="*/ 1944710 w 1944720"/>
              <a:gd name="connsiteY28" fmla="*/ 0 h 114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944720" h="1146220">
                <a:moveTo>
                  <a:pt x="0" y="1081826"/>
                </a:moveTo>
                <a:cubicBezTo>
                  <a:pt x="21465" y="1090412"/>
                  <a:pt x="43717" y="1097244"/>
                  <a:pt x="64394" y="1107583"/>
                </a:cubicBezTo>
                <a:cubicBezTo>
                  <a:pt x="164262" y="1157517"/>
                  <a:pt x="44550" y="1113847"/>
                  <a:pt x="141668" y="1146220"/>
                </a:cubicBezTo>
                <a:cubicBezTo>
                  <a:pt x="231820" y="1141927"/>
                  <a:pt x="322182" y="1140836"/>
                  <a:pt x="412124" y="1133341"/>
                </a:cubicBezTo>
                <a:cubicBezTo>
                  <a:pt x="425653" y="1132214"/>
                  <a:pt x="437533" y="1123515"/>
                  <a:pt x="450761" y="1120462"/>
                </a:cubicBezTo>
                <a:cubicBezTo>
                  <a:pt x="493419" y="1110618"/>
                  <a:pt x="538016" y="1108547"/>
                  <a:pt x="579549" y="1094704"/>
                </a:cubicBezTo>
                <a:cubicBezTo>
                  <a:pt x="592428" y="1090411"/>
                  <a:pt x="604693" y="1083325"/>
                  <a:pt x="618186" y="1081826"/>
                </a:cubicBezTo>
                <a:cubicBezTo>
                  <a:pt x="682329" y="1074699"/>
                  <a:pt x="746975" y="1073240"/>
                  <a:pt x="811369" y="1068947"/>
                </a:cubicBezTo>
                <a:cubicBezTo>
                  <a:pt x="921477" y="1032244"/>
                  <a:pt x="861701" y="1046557"/>
                  <a:pt x="991673" y="1030310"/>
                </a:cubicBezTo>
                <a:cubicBezTo>
                  <a:pt x="1017431" y="1021724"/>
                  <a:pt x="1046355" y="1019612"/>
                  <a:pt x="1068946" y="1004552"/>
                </a:cubicBezTo>
                <a:cubicBezTo>
                  <a:pt x="1081825" y="995966"/>
                  <a:pt x="1093090" y="984230"/>
                  <a:pt x="1107583" y="978795"/>
                </a:cubicBezTo>
                <a:cubicBezTo>
                  <a:pt x="1128079" y="971109"/>
                  <a:pt x="1150512" y="970209"/>
                  <a:pt x="1171977" y="965916"/>
                </a:cubicBezTo>
                <a:cubicBezTo>
                  <a:pt x="1206321" y="940158"/>
                  <a:pt x="1251194" y="924361"/>
                  <a:pt x="1275008" y="888642"/>
                </a:cubicBezTo>
                <a:cubicBezTo>
                  <a:pt x="1283594" y="875763"/>
                  <a:pt x="1289821" y="860951"/>
                  <a:pt x="1300766" y="850006"/>
                </a:cubicBezTo>
                <a:cubicBezTo>
                  <a:pt x="1315944" y="834828"/>
                  <a:pt x="1333876" y="822413"/>
                  <a:pt x="1352282" y="811369"/>
                </a:cubicBezTo>
                <a:cubicBezTo>
                  <a:pt x="1408165" y="777839"/>
                  <a:pt x="1418042" y="776571"/>
                  <a:pt x="1468192" y="759854"/>
                </a:cubicBezTo>
                <a:cubicBezTo>
                  <a:pt x="1511198" y="727599"/>
                  <a:pt x="1522866" y="727777"/>
                  <a:pt x="1545465" y="682580"/>
                </a:cubicBezTo>
                <a:cubicBezTo>
                  <a:pt x="1555804" y="661902"/>
                  <a:pt x="1563912" y="640118"/>
                  <a:pt x="1571223" y="618186"/>
                </a:cubicBezTo>
                <a:cubicBezTo>
                  <a:pt x="1584153" y="579395"/>
                  <a:pt x="1577520" y="557139"/>
                  <a:pt x="1609859" y="528034"/>
                </a:cubicBezTo>
                <a:cubicBezTo>
                  <a:pt x="1641768" y="499316"/>
                  <a:pt x="1671242" y="461173"/>
                  <a:pt x="1712890" y="450761"/>
                </a:cubicBezTo>
                <a:cubicBezTo>
                  <a:pt x="1729397" y="446634"/>
                  <a:pt x="1784565" y="434242"/>
                  <a:pt x="1803042" y="425003"/>
                </a:cubicBezTo>
                <a:cubicBezTo>
                  <a:pt x="1816886" y="418081"/>
                  <a:pt x="1828800" y="407831"/>
                  <a:pt x="1841679" y="399245"/>
                </a:cubicBezTo>
                <a:cubicBezTo>
                  <a:pt x="1850265" y="386366"/>
                  <a:pt x="1862002" y="375102"/>
                  <a:pt x="1867437" y="360609"/>
                </a:cubicBezTo>
                <a:cubicBezTo>
                  <a:pt x="1875123" y="340113"/>
                  <a:pt x="1875006" y="317450"/>
                  <a:pt x="1880315" y="296214"/>
                </a:cubicBezTo>
                <a:cubicBezTo>
                  <a:pt x="1883607" y="283044"/>
                  <a:pt x="1888901" y="270457"/>
                  <a:pt x="1893194" y="257578"/>
                </a:cubicBezTo>
                <a:cubicBezTo>
                  <a:pt x="1897487" y="227527"/>
                  <a:pt x="1900120" y="197192"/>
                  <a:pt x="1906073" y="167426"/>
                </a:cubicBezTo>
                <a:cubicBezTo>
                  <a:pt x="1908735" y="154114"/>
                  <a:pt x="1915222" y="141842"/>
                  <a:pt x="1918952" y="128789"/>
                </a:cubicBezTo>
                <a:cubicBezTo>
                  <a:pt x="1923815" y="111770"/>
                  <a:pt x="1927991" y="94552"/>
                  <a:pt x="1931831" y="77273"/>
                </a:cubicBezTo>
                <a:cubicBezTo>
                  <a:pt x="1945552" y="15529"/>
                  <a:pt x="1944710" y="33423"/>
                  <a:pt x="1944710" y="0"/>
                </a:cubicBezTo>
              </a:path>
            </a:pathLst>
          </a:cu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6001555" y="1098063"/>
          <a:ext cx="5074279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4897"/>
                <a:gridCol w="724897"/>
                <a:gridCol w="724897"/>
                <a:gridCol w="724897"/>
                <a:gridCol w="724897"/>
                <a:gridCol w="724897"/>
                <a:gridCol w="724897"/>
              </a:tblGrid>
              <a:tr h="2542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4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52" name="Oval 51"/>
          <p:cNvSpPr/>
          <p:nvPr/>
        </p:nvSpPr>
        <p:spPr>
          <a:xfrm>
            <a:off x="5510016" y="4041818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7181051" y="3966691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5544361" y="5192331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8508649" y="4651418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6349290" y="5891780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7148045" y="5232686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605154" y="2162531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10</a:t>
            </a:r>
            <a:endParaRPr lang="en-US" sz="1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500124" y="2924124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30</a:t>
            </a:r>
            <a:endParaRPr lang="en-US" sz="1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1857587" y="4224267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</a:t>
            </a:r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466710" y="2791577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45</a:t>
            </a:r>
            <a:endParaRPr lang="en-US" sz="1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2541488" y="3462711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25</a:t>
            </a:r>
            <a:endParaRPr lang="en-US" sz="12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4062415" y="2362183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5</a:t>
            </a:r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3554167" y="2828402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40</a:t>
            </a:r>
            <a:endParaRPr lang="en-US" sz="12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126066" y="3523393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35</a:t>
            </a:r>
            <a:endParaRPr lang="en-US" sz="12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4341660" y="4193649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15</a:t>
            </a:r>
            <a:endParaRPr lang="en-US" sz="12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3246761" y="4107804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55</a:t>
            </a:r>
            <a:endParaRPr lang="en-US" sz="1200" b="1" dirty="0"/>
          </a:p>
        </p:txBody>
      </p:sp>
      <p:cxnSp>
        <p:nvCxnSpPr>
          <p:cNvPr id="69" name="Straight Connector 68"/>
          <p:cNvCxnSpPr>
            <a:stCxn id="52" idx="6"/>
            <a:endCxn id="53" idx="2"/>
          </p:cNvCxnSpPr>
          <p:nvPr/>
        </p:nvCxnSpPr>
        <p:spPr>
          <a:xfrm flipV="1">
            <a:off x="5960776" y="4237148"/>
            <a:ext cx="1220275" cy="751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56" idx="0"/>
          </p:cNvCxnSpPr>
          <p:nvPr/>
        </p:nvCxnSpPr>
        <p:spPr>
          <a:xfrm flipV="1">
            <a:off x="6574670" y="4466495"/>
            <a:ext cx="798755" cy="142528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Freeform 75"/>
          <p:cNvSpPr/>
          <p:nvPr/>
        </p:nvSpPr>
        <p:spPr>
          <a:xfrm>
            <a:off x="6789309" y="5200489"/>
            <a:ext cx="1944720" cy="1146220"/>
          </a:xfrm>
          <a:custGeom>
            <a:avLst/>
            <a:gdLst>
              <a:gd name="connsiteX0" fmla="*/ 0 w 1944720"/>
              <a:gd name="connsiteY0" fmla="*/ 1081826 h 1146220"/>
              <a:gd name="connsiteX1" fmla="*/ 64394 w 1944720"/>
              <a:gd name="connsiteY1" fmla="*/ 1107583 h 1146220"/>
              <a:gd name="connsiteX2" fmla="*/ 141668 w 1944720"/>
              <a:gd name="connsiteY2" fmla="*/ 1146220 h 1146220"/>
              <a:gd name="connsiteX3" fmla="*/ 412124 w 1944720"/>
              <a:gd name="connsiteY3" fmla="*/ 1133341 h 1146220"/>
              <a:gd name="connsiteX4" fmla="*/ 450761 w 1944720"/>
              <a:gd name="connsiteY4" fmla="*/ 1120462 h 1146220"/>
              <a:gd name="connsiteX5" fmla="*/ 579549 w 1944720"/>
              <a:gd name="connsiteY5" fmla="*/ 1094704 h 1146220"/>
              <a:gd name="connsiteX6" fmla="*/ 618186 w 1944720"/>
              <a:gd name="connsiteY6" fmla="*/ 1081826 h 1146220"/>
              <a:gd name="connsiteX7" fmla="*/ 811369 w 1944720"/>
              <a:gd name="connsiteY7" fmla="*/ 1068947 h 1146220"/>
              <a:gd name="connsiteX8" fmla="*/ 991673 w 1944720"/>
              <a:gd name="connsiteY8" fmla="*/ 1030310 h 1146220"/>
              <a:gd name="connsiteX9" fmla="*/ 1068946 w 1944720"/>
              <a:gd name="connsiteY9" fmla="*/ 1004552 h 1146220"/>
              <a:gd name="connsiteX10" fmla="*/ 1107583 w 1944720"/>
              <a:gd name="connsiteY10" fmla="*/ 978795 h 1146220"/>
              <a:gd name="connsiteX11" fmla="*/ 1171977 w 1944720"/>
              <a:gd name="connsiteY11" fmla="*/ 965916 h 1146220"/>
              <a:gd name="connsiteX12" fmla="*/ 1275008 w 1944720"/>
              <a:gd name="connsiteY12" fmla="*/ 888642 h 1146220"/>
              <a:gd name="connsiteX13" fmla="*/ 1300766 w 1944720"/>
              <a:gd name="connsiteY13" fmla="*/ 850006 h 1146220"/>
              <a:gd name="connsiteX14" fmla="*/ 1352282 w 1944720"/>
              <a:gd name="connsiteY14" fmla="*/ 811369 h 1146220"/>
              <a:gd name="connsiteX15" fmla="*/ 1468192 w 1944720"/>
              <a:gd name="connsiteY15" fmla="*/ 759854 h 1146220"/>
              <a:gd name="connsiteX16" fmla="*/ 1545465 w 1944720"/>
              <a:gd name="connsiteY16" fmla="*/ 682580 h 1146220"/>
              <a:gd name="connsiteX17" fmla="*/ 1571223 w 1944720"/>
              <a:gd name="connsiteY17" fmla="*/ 618186 h 1146220"/>
              <a:gd name="connsiteX18" fmla="*/ 1609859 w 1944720"/>
              <a:gd name="connsiteY18" fmla="*/ 528034 h 1146220"/>
              <a:gd name="connsiteX19" fmla="*/ 1712890 w 1944720"/>
              <a:gd name="connsiteY19" fmla="*/ 450761 h 1146220"/>
              <a:gd name="connsiteX20" fmla="*/ 1803042 w 1944720"/>
              <a:gd name="connsiteY20" fmla="*/ 425003 h 1146220"/>
              <a:gd name="connsiteX21" fmla="*/ 1841679 w 1944720"/>
              <a:gd name="connsiteY21" fmla="*/ 399245 h 1146220"/>
              <a:gd name="connsiteX22" fmla="*/ 1867437 w 1944720"/>
              <a:gd name="connsiteY22" fmla="*/ 360609 h 1146220"/>
              <a:gd name="connsiteX23" fmla="*/ 1880315 w 1944720"/>
              <a:gd name="connsiteY23" fmla="*/ 296214 h 1146220"/>
              <a:gd name="connsiteX24" fmla="*/ 1893194 w 1944720"/>
              <a:gd name="connsiteY24" fmla="*/ 257578 h 1146220"/>
              <a:gd name="connsiteX25" fmla="*/ 1906073 w 1944720"/>
              <a:gd name="connsiteY25" fmla="*/ 167426 h 1146220"/>
              <a:gd name="connsiteX26" fmla="*/ 1918952 w 1944720"/>
              <a:gd name="connsiteY26" fmla="*/ 128789 h 1146220"/>
              <a:gd name="connsiteX27" fmla="*/ 1931831 w 1944720"/>
              <a:gd name="connsiteY27" fmla="*/ 77273 h 1146220"/>
              <a:gd name="connsiteX28" fmla="*/ 1944710 w 1944720"/>
              <a:gd name="connsiteY28" fmla="*/ 0 h 114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944720" h="1146220">
                <a:moveTo>
                  <a:pt x="0" y="1081826"/>
                </a:moveTo>
                <a:cubicBezTo>
                  <a:pt x="21465" y="1090412"/>
                  <a:pt x="43717" y="1097244"/>
                  <a:pt x="64394" y="1107583"/>
                </a:cubicBezTo>
                <a:cubicBezTo>
                  <a:pt x="164262" y="1157517"/>
                  <a:pt x="44550" y="1113847"/>
                  <a:pt x="141668" y="1146220"/>
                </a:cubicBezTo>
                <a:cubicBezTo>
                  <a:pt x="231820" y="1141927"/>
                  <a:pt x="322182" y="1140836"/>
                  <a:pt x="412124" y="1133341"/>
                </a:cubicBezTo>
                <a:cubicBezTo>
                  <a:pt x="425653" y="1132214"/>
                  <a:pt x="437533" y="1123515"/>
                  <a:pt x="450761" y="1120462"/>
                </a:cubicBezTo>
                <a:cubicBezTo>
                  <a:pt x="493419" y="1110618"/>
                  <a:pt x="538016" y="1108547"/>
                  <a:pt x="579549" y="1094704"/>
                </a:cubicBezTo>
                <a:cubicBezTo>
                  <a:pt x="592428" y="1090411"/>
                  <a:pt x="604693" y="1083325"/>
                  <a:pt x="618186" y="1081826"/>
                </a:cubicBezTo>
                <a:cubicBezTo>
                  <a:pt x="682329" y="1074699"/>
                  <a:pt x="746975" y="1073240"/>
                  <a:pt x="811369" y="1068947"/>
                </a:cubicBezTo>
                <a:cubicBezTo>
                  <a:pt x="921477" y="1032244"/>
                  <a:pt x="861701" y="1046557"/>
                  <a:pt x="991673" y="1030310"/>
                </a:cubicBezTo>
                <a:cubicBezTo>
                  <a:pt x="1017431" y="1021724"/>
                  <a:pt x="1046355" y="1019612"/>
                  <a:pt x="1068946" y="1004552"/>
                </a:cubicBezTo>
                <a:cubicBezTo>
                  <a:pt x="1081825" y="995966"/>
                  <a:pt x="1093090" y="984230"/>
                  <a:pt x="1107583" y="978795"/>
                </a:cubicBezTo>
                <a:cubicBezTo>
                  <a:pt x="1128079" y="971109"/>
                  <a:pt x="1150512" y="970209"/>
                  <a:pt x="1171977" y="965916"/>
                </a:cubicBezTo>
                <a:cubicBezTo>
                  <a:pt x="1206321" y="940158"/>
                  <a:pt x="1251194" y="924361"/>
                  <a:pt x="1275008" y="888642"/>
                </a:cubicBezTo>
                <a:cubicBezTo>
                  <a:pt x="1283594" y="875763"/>
                  <a:pt x="1289821" y="860951"/>
                  <a:pt x="1300766" y="850006"/>
                </a:cubicBezTo>
                <a:cubicBezTo>
                  <a:pt x="1315944" y="834828"/>
                  <a:pt x="1333876" y="822413"/>
                  <a:pt x="1352282" y="811369"/>
                </a:cubicBezTo>
                <a:cubicBezTo>
                  <a:pt x="1408165" y="777839"/>
                  <a:pt x="1418042" y="776571"/>
                  <a:pt x="1468192" y="759854"/>
                </a:cubicBezTo>
                <a:cubicBezTo>
                  <a:pt x="1511198" y="727599"/>
                  <a:pt x="1522866" y="727777"/>
                  <a:pt x="1545465" y="682580"/>
                </a:cubicBezTo>
                <a:cubicBezTo>
                  <a:pt x="1555804" y="661902"/>
                  <a:pt x="1563912" y="640118"/>
                  <a:pt x="1571223" y="618186"/>
                </a:cubicBezTo>
                <a:cubicBezTo>
                  <a:pt x="1584153" y="579395"/>
                  <a:pt x="1577520" y="557139"/>
                  <a:pt x="1609859" y="528034"/>
                </a:cubicBezTo>
                <a:cubicBezTo>
                  <a:pt x="1641768" y="499316"/>
                  <a:pt x="1671242" y="461173"/>
                  <a:pt x="1712890" y="450761"/>
                </a:cubicBezTo>
                <a:cubicBezTo>
                  <a:pt x="1729397" y="446634"/>
                  <a:pt x="1784565" y="434242"/>
                  <a:pt x="1803042" y="425003"/>
                </a:cubicBezTo>
                <a:cubicBezTo>
                  <a:pt x="1816886" y="418081"/>
                  <a:pt x="1828800" y="407831"/>
                  <a:pt x="1841679" y="399245"/>
                </a:cubicBezTo>
                <a:cubicBezTo>
                  <a:pt x="1850265" y="386366"/>
                  <a:pt x="1862002" y="375102"/>
                  <a:pt x="1867437" y="360609"/>
                </a:cubicBezTo>
                <a:cubicBezTo>
                  <a:pt x="1875123" y="340113"/>
                  <a:pt x="1875006" y="317450"/>
                  <a:pt x="1880315" y="296214"/>
                </a:cubicBezTo>
                <a:cubicBezTo>
                  <a:pt x="1883607" y="283044"/>
                  <a:pt x="1888901" y="270457"/>
                  <a:pt x="1893194" y="257578"/>
                </a:cubicBezTo>
                <a:cubicBezTo>
                  <a:pt x="1897487" y="227527"/>
                  <a:pt x="1900120" y="197192"/>
                  <a:pt x="1906073" y="167426"/>
                </a:cubicBezTo>
                <a:cubicBezTo>
                  <a:pt x="1908735" y="154114"/>
                  <a:pt x="1915222" y="141842"/>
                  <a:pt x="1918952" y="128789"/>
                </a:cubicBezTo>
                <a:cubicBezTo>
                  <a:pt x="1923815" y="111770"/>
                  <a:pt x="1927991" y="94552"/>
                  <a:pt x="1931831" y="77273"/>
                </a:cubicBezTo>
                <a:cubicBezTo>
                  <a:pt x="1945552" y="15529"/>
                  <a:pt x="1944710" y="33423"/>
                  <a:pt x="1944710" y="0"/>
                </a:cubicBezTo>
              </a:path>
            </a:pathLst>
          </a:cu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>
            <a:endCxn id="56" idx="2"/>
          </p:cNvCxnSpPr>
          <p:nvPr/>
        </p:nvCxnSpPr>
        <p:spPr>
          <a:xfrm>
            <a:off x="5884987" y="5668545"/>
            <a:ext cx="464303" cy="49369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7631811" y="5077478"/>
            <a:ext cx="942850" cy="39945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05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Minimum Cost Spanning Tree: Prim’s method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2"/>
            <a:ext cx="10515600" cy="515953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</a:p>
          <a:p>
            <a:r>
              <a:rPr lang="en-US" dirty="0" smtClean="0"/>
              <a:t>Consider the following graph: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74255" y="2240924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345290" y="2165797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708600" y="3391437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672888" y="2850524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513529" y="4090886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11" name="Straight Connector 10"/>
          <p:cNvCxnSpPr>
            <a:stCxn id="4" idx="6"/>
          </p:cNvCxnSpPr>
          <p:nvPr/>
        </p:nvCxnSpPr>
        <p:spPr>
          <a:xfrm flipV="1">
            <a:off x="2125015" y="2511380"/>
            <a:ext cx="1220275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4"/>
            <a:endCxn id="6" idx="0"/>
          </p:cNvCxnSpPr>
          <p:nvPr/>
        </p:nvCxnSpPr>
        <p:spPr>
          <a:xfrm>
            <a:off x="1899635" y="2781837"/>
            <a:ext cx="34345" cy="6096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4"/>
          </p:cNvCxnSpPr>
          <p:nvPr/>
        </p:nvCxnSpPr>
        <p:spPr>
          <a:xfrm flipH="1">
            <a:off x="3537664" y="2706710"/>
            <a:ext cx="33006" cy="7250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9" idx="6"/>
          </p:cNvCxnSpPr>
          <p:nvPr/>
        </p:nvCxnSpPr>
        <p:spPr>
          <a:xfrm flipH="1">
            <a:off x="2964289" y="3964548"/>
            <a:ext cx="501204" cy="3967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9" idx="2"/>
          </p:cNvCxnSpPr>
          <p:nvPr/>
        </p:nvCxnSpPr>
        <p:spPr>
          <a:xfrm>
            <a:off x="1986572" y="3914874"/>
            <a:ext cx="526957" cy="44646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7" idx="1"/>
          </p:cNvCxnSpPr>
          <p:nvPr/>
        </p:nvCxnSpPr>
        <p:spPr>
          <a:xfrm>
            <a:off x="3796050" y="2474890"/>
            <a:ext cx="942850" cy="4548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763044" y="3302797"/>
            <a:ext cx="942850" cy="39945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32" idx="1"/>
          </p:cNvCxnSpPr>
          <p:nvPr/>
        </p:nvCxnSpPr>
        <p:spPr>
          <a:xfrm>
            <a:off x="2014209" y="2734565"/>
            <a:ext cx="1364087" cy="77644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312284" y="3431792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35" name="Straight Connector 34"/>
          <p:cNvCxnSpPr>
            <a:stCxn id="9" idx="1"/>
          </p:cNvCxnSpPr>
          <p:nvPr/>
        </p:nvCxnSpPr>
        <p:spPr>
          <a:xfrm flipV="1">
            <a:off x="2579541" y="2637719"/>
            <a:ext cx="831761" cy="15323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2949262" y="3438659"/>
            <a:ext cx="1944720" cy="1146220"/>
          </a:xfrm>
          <a:custGeom>
            <a:avLst/>
            <a:gdLst>
              <a:gd name="connsiteX0" fmla="*/ 0 w 1944720"/>
              <a:gd name="connsiteY0" fmla="*/ 1081826 h 1146220"/>
              <a:gd name="connsiteX1" fmla="*/ 64394 w 1944720"/>
              <a:gd name="connsiteY1" fmla="*/ 1107583 h 1146220"/>
              <a:gd name="connsiteX2" fmla="*/ 141668 w 1944720"/>
              <a:gd name="connsiteY2" fmla="*/ 1146220 h 1146220"/>
              <a:gd name="connsiteX3" fmla="*/ 412124 w 1944720"/>
              <a:gd name="connsiteY3" fmla="*/ 1133341 h 1146220"/>
              <a:gd name="connsiteX4" fmla="*/ 450761 w 1944720"/>
              <a:gd name="connsiteY4" fmla="*/ 1120462 h 1146220"/>
              <a:gd name="connsiteX5" fmla="*/ 579549 w 1944720"/>
              <a:gd name="connsiteY5" fmla="*/ 1094704 h 1146220"/>
              <a:gd name="connsiteX6" fmla="*/ 618186 w 1944720"/>
              <a:gd name="connsiteY6" fmla="*/ 1081826 h 1146220"/>
              <a:gd name="connsiteX7" fmla="*/ 811369 w 1944720"/>
              <a:gd name="connsiteY7" fmla="*/ 1068947 h 1146220"/>
              <a:gd name="connsiteX8" fmla="*/ 991673 w 1944720"/>
              <a:gd name="connsiteY8" fmla="*/ 1030310 h 1146220"/>
              <a:gd name="connsiteX9" fmla="*/ 1068946 w 1944720"/>
              <a:gd name="connsiteY9" fmla="*/ 1004552 h 1146220"/>
              <a:gd name="connsiteX10" fmla="*/ 1107583 w 1944720"/>
              <a:gd name="connsiteY10" fmla="*/ 978795 h 1146220"/>
              <a:gd name="connsiteX11" fmla="*/ 1171977 w 1944720"/>
              <a:gd name="connsiteY11" fmla="*/ 965916 h 1146220"/>
              <a:gd name="connsiteX12" fmla="*/ 1275008 w 1944720"/>
              <a:gd name="connsiteY12" fmla="*/ 888642 h 1146220"/>
              <a:gd name="connsiteX13" fmla="*/ 1300766 w 1944720"/>
              <a:gd name="connsiteY13" fmla="*/ 850006 h 1146220"/>
              <a:gd name="connsiteX14" fmla="*/ 1352282 w 1944720"/>
              <a:gd name="connsiteY14" fmla="*/ 811369 h 1146220"/>
              <a:gd name="connsiteX15" fmla="*/ 1468192 w 1944720"/>
              <a:gd name="connsiteY15" fmla="*/ 759854 h 1146220"/>
              <a:gd name="connsiteX16" fmla="*/ 1545465 w 1944720"/>
              <a:gd name="connsiteY16" fmla="*/ 682580 h 1146220"/>
              <a:gd name="connsiteX17" fmla="*/ 1571223 w 1944720"/>
              <a:gd name="connsiteY17" fmla="*/ 618186 h 1146220"/>
              <a:gd name="connsiteX18" fmla="*/ 1609859 w 1944720"/>
              <a:gd name="connsiteY18" fmla="*/ 528034 h 1146220"/>
              <a:gd name="connsiteX19" fmla="*/ 1712890 w 1944720"/>
              <a:gd name="connsiteY19" fmla="*/ 450761 h 1146220"/>
              <a:gd name="connsiteX20" fmla="*/ 1803042 w 1944720"/>
              <a:gd name="connsiteY20" fmla="*/ 425003 h 1146220"/>
              <a:gd name="connsiteX21" fmla="*/ 1841679 w 1944720"/>
              <a:gd name="connsiteY21" fmla="*/ 399245 h 1146220"/>
              <a:gd name="connsiteX22" fmla="*/ 1867437 w 1944720"/>
              <a:gd name="connsiteY22" fmla="*/ 360609 h 1146220"/>
              <a:gd name="connsiteX23" fmla="*/ 1880315 w 1944720"/>
              <a:gd name="connsiteY23" fmla="*/ 296214 h 1146220"/>
              <a:gd name="connsiteX24" fmla="*/ 1893194 w 1944720"/>
              <a:gd name="connsiteY24" fmla="*/ 257578 h 1146220"/>
              <a:gd name="connsiteX25" fmla="*/ 1906073 w 1944720"/>
              <a:gd name="connsiteY25" fmla="*/ 167426 h 1146220"/>
              <a:gd name="connsiteX26" fmla="*/ 1918952 w 1944720"/>
              <a:gd name="connsiteY26" fmla="*/ 128789 h 1146220"/>
              <a:gd name="connsiteX27" fmla="*/ 1931831 w 1944720"/>
              <a:gd name="connsiteY27" fmla="*/ 77273 h 1146220"/>
              <a:gd name="connsiteX28" fmla="*/ 1944710 w 1944720"/>
              <a:gd name="connsiteY28" fmla="*/ 0 h 114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944720" h="1146220">
                <a:moveTo>
                  <a:pt x="0" y="1081826"/>
                </a:moveTo>
                <a:cubicBezTo>
                  <a:pt x="21465" y="1090412"/>
                  <a:pt x="43717" y="1097244"/>
                  <a:pt x="64394" y="1107583"/>
                </a:cubicBezTo>
                <a:cubicBezTo>
                  <a:pt x="164262" y="1157517"/>
                  <a:pt x="44550" y="1113847"/>
                  <a:pt x="141668" y="1146220"/>
                </a:cubicBezTo>
                <a:cubicBezTo>
                  <a:pt x="231820" y="1141927"/>
                  <a:pt x="322182" y="1140836"/>
                  <a:pt x="412124" y="1133341"/>
                </a:cubicBezTo>
                <a:cubicBezTo>
                  <a:pt x="425653" y="1132214"/>
                  <a:pt x="437533" y="1123515"/>
                  <a:pt x="450761" y="1120462"/>
                </a:cubicBezTo>
                <a:cubicBezTo>
                  <a:pt x="493419" y="1110618"/>
                  <a:pt x="538016" y="1108547"/>
                  <a:pt x="579549" y="1094704"/>
                </a:cubicBezTo>
                <a:cubicBezTo>
                  <a:pt x="592428" y="1090411"/>
                  <a:pt x="604693" y="1083325"/>
                  <a:pt x="618186" y="1081826"/>
                </a:cubicBezTo>
                <a:cubicBezTo>
                  <a:pt x="682329" y="1074699"/>
                  <a:pt x="746975" y="1073240"/>
                  <a:pt x="811369" y="1068947"/>
                </a:cubicBezTo>
                <a:cubicBezTo>
                  <a:pt x="921477" y="1032244"/>
                  <a:pt x="861701" y="1046557"/>
                  <a:pt x="991673" y="1030310"/>
                </a:cubicBezTo>
                <a:cubicBezTo>
                  <a:pt x="1017431" y="1021724"/>
                  <a:pt x="1046355" y="1019612"/>
                  <a:pt x="1068946" y="1004552"/>
                </a:cubicBezTo>
                <a:cubicBezTo>
                  <a:pt x="1081825" y="995966"/>
                  <a:pt x="1093090" y="984230"/>
                  <a:pt x="1107583" y="978795"/>
                </a:cubicBezTo>
                <a:cubicBezTo>
                  <a:pt x="1128079" y="971109"/>
                  <a:pt x="1150512" y="970209"/>
                  <a:pt x="1171977" y="965916"/>
                </a:cubicBezTo>
                <a:cubicBezTo>
                  <a:pt x="1206321" y="940158"/>
                  <a:pt x="1251194" y="924361"/>
                  <a:pt x="1275008" y="888642"/>
                </a:cubicBezTo>
                <a:cubicBezTo>
                  <a:pt x="1283594" y="875763"/>
                  <a:pt x="1289821" y="860951"/>
                  <a:pt x="1300766" y="850006"/>
                </a:cubicBezTo>
                <a:cubicBezTo>
                  <a:pt x="1315944" y="834828"/>
                  <a:pt x="1333876" y="822413"/>
                  <a:pt x="1352282" y="811369"/>
                </a:cubicBezTo>
                <a:cubicBezTo>
                  <a:pt x="1408165" y="777839"/>
                  <a:pt x="1418042" y="776571"/>
                  <a:pt x="1468192" y="759854"/>
                </a:cubicBezTo>
                <a:cubicBezTo>
                  <a:pt x="1511198" y="727599"/>
                  <a:pt x="1522866" y="727777"/>
                  <a:pt x="1545465" y="682580"/>
                </a:cubicBezTo>
                <a:cubicBezTo>
                  <a:pt x="1555804" y="661902"/>
                  <a:pt x="1563912" y="640118"/>
                  <a:pt x="1571223" y="618186"/>
                </a:cubicBezTo>
                <a:cubicBezTo>
                  <a:pt x="1584153" y="579395"/>
                  <a:pt x="1577520" y="557139"/>
                  <a:pt x="1609859" y="528034"/>
                </a:cubicBezTo>
                <a:cubicBezTo>
                  <a:pt x="1641768" y="499316"/>
                  <a:pt x="1671242" y="461173"/>
                  <a:pt x="1712890" y="450761"/>
                </a:cubicBezTo>
                <a:cubicBezTo>
                  <a:pt x="1729397" y="446634"/>
                  <a:pt x="1784565" y="434242"/>
                  <a:pt x="1803042" y="425003"/>
                </a:cubicBezTo>
                <a:cubicBezTo>
                  <a:pt x="1816886" y="418081"/>
                  <a:pt x="1828800" y="407831"/>
                  <a:pt x="1841679" y="399245"/>
                </a:cubicBezTo>
                <a:cubicBezTo>
                  <a:pt x="1850265" y="386366"/>
                  <a:pt x="1862002" y="375102"/>
                  <a:pt x="1867437" y="360609"/>
                </a:cubicBezTo>
                <a:cubicBezTo>
                  <a:pt x="1875123" y="340113"/>
                  <a:pt x="1875006" y="317450"/>
                  <a:pt x="1880315" y="296214"/>
                </a:cubicBezTo>
                <a:cubicBezTo>
                  <a:pt x="1883607" y="283044"/>
                  <a:pt x="1888901" y="270457"/>
                  <a:pt x="1893194" y="257578"/>
                </a:cubicBezTo>
                <a:cubicBezTo>
                  <a:pt x="1897487" y="227527"/>
                  <a:pt x="1900120" y="197192"/>
                  <a:pt x="1906073" y="167426"/>
                </a:cubicBezTo>
                <a:cubicBezTo>
                  <a:pt x="1908735" y="154114"/>
                  <a:pt x="1915222" y="141842"/>
                  <a:pt x="1918952" y="128789"/>
                </a:cubicBezTo>
                <a:cubicBezTo>
                  <a:pt x="1923815" y="111770"/>
                  <a:pt x="1927991" y="94552"/>
                  <a:pt x="1931831" y="77273"/>
                </a:cubicBezTo>
                <a:cubicBezTo>
                  <a:pt x="1945552" y="15529"/>
                  <a:pt x="1944710" y="33423"/>
                  <a:pt x="1944710" y="0"/>
                </a:cubicBezTo>
              </a:path>
            </a:pathLst>
          </a:cu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87966"/>
              </p:ext>
            </p:extLst>
          </p:nvPr>
        </p:nvGraphicFramePr>
        <p:xfrm>
          <a:off x="6001555" y="1098063"/>
          <a:ext cx="5074279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4897"/>
                <a:gridCol w="724897"/>
                <a:gridCol w="724897"/>
                <a:gridCol w="724897"/>
                <a:gridCol w="724897"/>
                <a:gridCol w="724897"/>
                <a:gridCol w="724897"/>
              </a:tblGrid>
              <a:tr h="2542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4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52" name="Oval 51"/>
          <p:cNvSpPr/>
          <p:nvPr/>
        </p:nvSpPr>
        <p:spPr>
          <a:xfrm>
            <a:off x="4843884" y="4381518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6918694" y="4381518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605154" y="2162531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10</a:t>
            </a:r>
            <a:endParaRPr lang="en-US" sz="1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500124" y="2924124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30</a:t>
            </a:r>
            <a:endParaRPr lang="en-US" sz="1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1857587" y="4224267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</a:t>
            </a:r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466710" y="2791577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45</a:t>
            </a:r>
            <a:endParaRPr lang="en-US" sz="1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2541488" y="3462711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25</a:t>
            </a:r>
            <a:endParaRPr lang="en-US" sz="12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4062415" y="2362183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5</a:t>
            </a:r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3554167" y="2828402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40</a:t>
            </a:r>
            <a:endParaRPr lang="en-US" sz="12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126066" y="3523393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35</a:t>
            </a:r>
            <a:endParaRPr lang="en-US" sz="12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4341660" y="4193649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15</a:t>
            </a:r>
            <a:endParaRPr lang="en-US" sz="12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3246761" y="4107804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55</a:t>
            </a:r>
            <a:endParaRPr lang="en-US" sz="12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6022144" y="4354800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10</a:t>
            </a:r>
            <a:endParaRPr lang="en-US" sz="1200" b="1" dirty="0"/>
          </a:p>
        </p:txBody>
      </p:sp>
      <p:cxnSp>
        <p:nvCxnSpPr>
          <p:cNvPr id="84" name="Straight Connector 83"/>
          <p:cNvCxnSpPr>
            <a:stCxn id="52" idx="5"/>
          </p:cNvCxnSpPr>
          <p:nvPr/>
        </p:nvCxnSpPr>
        <p:spPr>
          <a:xfrm>
            <a:off x="5228632" y="4843216"/>
            <a:ext cx="389578" cy="477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5069264" y="4893200"/>
            <a:ext cx="1752" cy="606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53" idx="3"/>
          </p:cNvCxnSpPr>
          <p:nvPr/>
        </p:nvCxnSpPr>
        <p:spPr>
          <a:xfrm flipH="1">
            <a:off x="6410388" y="4843216"/>
            <a:ext cx="574318" cy="639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53" idx="4"/>
          </p:cNvCxnSpPr>
          <p:nvPr/>
        </p:nvCxnSpPr>
        <p:spPr>
          <a:xfrm>
            <a:off x="7144074" y="4922431"/>
            <a:ext cx="0" cy="560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53" idx="6"/>
          </p:cNvCxnSpPr>
          <p:nvPr/>
        </p:nvCxnSpPr>
        <p:spPr>
          <a:xfrm>
            <a:off x="7369454" y="4651975"/>
            <a:ext cx="493286" cy="191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52" idx="6"/>
            <a:endCxn id="53" idx="2"/>
          </p:cNvCxnSpPr>
          <p:nvPr/>
        </p:nvCxnSpPr>
        <p:spPr>
          <a:xfrm>
            <a:off x="5294644" y="4651975"/>
            <a:ext cx="162405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03" name="Table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16046"/>
              </p:ext>
            </p:extLst>
          </p:nvPr>
        </p:nvGraphicFramePr>
        <p:xfrm>
          <a:off x="9211243" y="3953937"/>
          <a:ext cx="2467541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257"/>
                <a:gridCol w="411257"/>
                <a:gridCol w="376724"/>
                <a:gridCol w="445789"/>
                <a:gridCol w="411257"/>
                <a:gridCol w="411257"/>
              </a:tblGrid>
              <a:tr h="29255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547783"/>
              </p:ext>
            </p:extLst>
          </p:nvPr>
        </p:nvGraphicFramePr>
        <p:xfrm>
          <a:off x="351326" y="4996947"/>
          <a:ext cx="423076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128"/>
                <a:gridCol w="705128"/>
                <a:gridCol w="705128"/>
                <a:gridCol w="705128"/>
                <a:gridCol w="705128"/>
                <a:gridCol w="705128"/>
              </a:tblGrid>
              <a:tr h="3302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" name="TextBox 111"/>
          <p:cNvSpPr txBox="1"/>
          <p:nvPr/>
        </p:nvSpPr>
        <p:spPr>
          <a:xfrm>
            <a:off x="290156" y="5969960"/>
            <a:ext cx="5410529" cy="646331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Out of Four possible options: cost[near[j],j] = minimum</a:t>
            </a:r>
          </a:p>
          <a:p>
            <a:r>
              <a:rPr lang="en-US" dirty="0" smtClean="0"/>
              <a:t>Select the index satisfying above condition: 6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5970366" y="2701939"/>
            <a:ext cx="5410529" cy="64633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next vertex should be the vertex reachable in minimum cost either from vertex 1 or vertex 2</a:t>
            </a:r>
          </a:p>
        </p:txBody>
      </p:sp>
    </p:spTree>
    <p:extLst>
      <p:ext uri="{BB962C8B-B14F-4D97-AF65-F5344CB8AC3E}">
        <p14:creationId xmlns:p14="http://schemas.microsoft.com/office/powerpoint/2010/main" val="403498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112" grpId="0" animBg="1"/>
      <p:bldP spid="1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Minimum Cost Spanning Tree: Prim’s method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2"/>
            <a:ext cx="10515600" cy="515953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</a:p>
          <a:p>
            <a:r>
              <a:rPr lang="en-US" dirty="0" smtClean="0"/>
              <a:t>Consider the following graph: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74255" y="2240924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345290" y="2165797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708600" y="3391437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672888" y="2850524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513529" y="4090886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11" name="Straight Connector 10"/>
          <p:cNvCxnSpPr>
            <a:stCxn id="4" idx="6"/>
          </p:cNvCxnSpPr>
          <p:nvPr/>
        </p:nvCxnSpPr>
        <p:spPr>
          <a:xfrm flipV="1">
            <a:off x="2125015" y="2511380"/>
            <a:ext cx="1220275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4"/>
            <a:endCxn id="6" idx="0"/>
          </p:cNvCxnSpPr>
          <p:nvPr/>
        </p:nvCxnSpPr>
        <p:spPr>
          <a:xfrm>
            <a:off x="1899635" y="2781837"/>
            <a:ext cx="34345" cy="6096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4"/>
          </p:cNvCxnSpPr>
          <p:nvPr/>
        </p:nvCxnSpPr>
        <p:spPr>
          <a:xfrm flipH="1">
            <a:off x="3537664" y="2706710"/>
            <a:ext cx="33006" cy="7250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9" idx="6"/>
          </p:cNvCxnSpPr>
          <p:nvPr/>
        </p:nvCxnSpPr>
        <p:spPr>
          <a:xfrm flipH="1">
            <a:off x="2964289" y="3964548"/>
            <a:ext cx="501204" cy="3967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9" idx="2"/>
          </p:cNvCxnSpPr>
          <p:nvPr/>
        </p:nvCxnSpPr>
        <p:spPr>
          <a:xfrm>
            <a:off x="1986572" y="3914874"/>
            <a:ext cx="526957" cy="44646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7" idx="1"/>
          </p:cNvCxnSpPr>
          <p:nvPr/>
        </p:nvCxnSpPr>
        <p:spPr>
          <a:xfrm>
            <a:off x="3796050" y="2474890"/>
            <a:ext cx="942850" cy="4548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763044" y="3302797"/>
            <a:ext cx="942850" cy="39945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32" idx="1"/>
          </p:cNvCxnSpPr>
          <p:nvPr/>
        </p:nvCxnSpPr>
        <p:spPr>
          <a:xfrm>
            <a:off x="2014209" y="2734565"/>
            <a:ext cx="1364087" cy="77644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312284" y="3431792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35" name="Straight Connector 34"/>
          <p:cNvCxnSpPr>
            <a:stCxn id="9" idx="1"/>
          </p:cNvCxnSpPr>
          <p:nvPr/>
        </p:nvCxnSpPr>
        <p:spPr>
          <a:xfrm flipV="1">
            <a:off x="2579541" y="2637719"/>
            <a:ext cx="831761" cy="15323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2949262" y="3438659"/>
            <a:ext cx="1944720" cy="1146220"/>
          </a:xfrm>
          <a:custGeom>
            <a:avLst/>
            <a:gdLst>
              <a:gd name="connsiteX0" fmla="*/ 0 w 1944720"/>
              <a:gd name="connsiteY0" fmla="*/ 1081826 h 1146220"/>
              <a:gd name="connsiteX1" fmla="*/ 64394 w 1944720"/>
              <a:gd name="connsiteY1" fmla="*/ 1107583 h 1146220"/>
              <a:gd name="connsiteX2" fmla="*/ 141668 w 1944720"/>
              <a:gd name="connsiteY2" fmla="*/ 1146220 h 1146220"/>
              <a:gd name="connsiteX3" fmla="*/ 412124 w 1944720"/>
              <a:gd name="connsiteY3" fmla="*/ 1133341 h 1146220"/>
              <a:gd name="connsiteX4" fmla="*/ 450761 w 1944720"/>
              <a:gd name="connsiteY4" fmla="*/ 1120462 h 1146220"/>
              <a:gd name="connsiteX5" fmla="*/ 579549 w 1944720"/>
              <a:gd name="connsiteY5" fmla="*/ 1094704 h 1146220"/>
              <a:gd name="connsiteX6" fmla="*/ 618186 w 1944720"/>
              <a:gd name="connsiteY6" fmla="*/ 1081826 h 1146220"/>
              <a:gd name="connsiteX7" fmla="*/ 811369 w 1944720"/>
              <a:gd name="connsiteY7" fmla="*/ 1068947 h 1146220"/>
              <a:gd name="connsiteX8" fmla="*/ 991673 w 1944720"/>
              <a:gd name="connsiteY8" fmla="*/ 1030310 h 1146220"/>
              <a:gd name="connsiteX9" fmla="*/ 1068946 w 1944720"/>
              <a:gd name="connsiteY9" fmla="*/ 1004552 h 1146220"/>
              <a:gd name="connsiteX10" fmla="*/ 1107583 w 1944720"/>
              <a:gd name="connsiteY10" fmla="*/ 978795 h 1146220"/>
              <a:gd name="connsiteX11" fmla="*/ 1171977 w 1944720"/>
              <a:gd name="connsiteY11" fmla="*/ 965916 h 1146220"/>
              <a:gd name="connsiteX12" fmla="*/ 1275008 w 1944720"/>
              <a:gd name="connsiteY12" fmla="*/ 888642 h 1146220"/>
              <a:gd name="connsiteX13" fmla="*/ 1300766 w 1944720"/>
              <a:gd name="connsiteY13" fmla="*/ 850006 h 1146220"/>
              <a:gd name="connsiteX14" fmla="*/ 1352282 w 1944720"/>
              <a:gd name="connsiteY14" fmla="*/ 811369 h 1146220"/>
              <a:gd name="connsiteX15" fmla="*/ 1468192 w 1944720"/>
              <a:gd name="connsiteY15" fmla="*/ 759854 h 1146220"/>
              <a:gd name="connsiteX16" fmla="*/ 1545465 w 1944720"/>
              <a:gd name="connsiteY16" fmla="*/ 682580 h 1146220"/>
              <a:gd name="connsiteX17" fmla="*/ 1571223 w 1944720"/>
              <a:gd name="connsiteY17" fmla="*/ 618186 h 1146220"/>
              <a:gd name="connsiteX18" fmla="*/ 1609859 w 1944720"/>
              <a:gd name="connsiteY18" fmla="*/ 528034 h 1146220"/>
              <a:gd name="connsiteX19" fmla="*/ 1712890 w 1944720"/>
              <a:gd name="connsiteY19" fmla="*/ 450761 h 1146220"/>
              <a:gd name="connsiteX20" fmla="*/ 1803042 w 1944720"/>
              <a:gd name="connsiteY20" fmla="*/ 425003 h 1146220"/>
              <a:gd name="connsiteX21" fmla="*/ 1841679 w 1944720"/>
              <a:gd name="connsiteY21" fmla="*/ 399245 h 1146220"/>
              <a:gd name="connsiteX22" fmla="*/ 1867437 w 1944720"/>
              <a:gd name="connsiteY22" fmla="*/ 360609 h 1146220"/>
              <a:gd name="connsiteX23" fmla="*/ 1880315 w 1944720"/>
              <a:gd name="connsiteY23" fmla="*/ 296214 h 1146220"/>
              <a:gd name="connsiteX24" fmla="*/ 1893194 w 1944720"/>
              <a:gd name="connsiteY24" fmla="*/ 257578 h 1146220"/>
              <a:gd name="connsiteX25" fmla="*/ 1906073 w 1944720"/>
              <a:gd name="connsiteY25" fmla="*/ 167426 h 1146220"/>
              <a:gd name="connsiteX26" fmla="*/ 1918952 w 1944720"/>
              <a:gd name="connsiteY26" fmla="*/ 128789 h 1146220"/>
              <a:gd name="connsiteX27" fmla="*/ 1931831 w 1944720"/>
              <a:gd name="connsiteY27" fmla="*/ 77273 h 1146220"/>
              <a:gd name="connsiteX28" fmla="*/ 1944710 w 1944720"/>
              <a:gd name="connsiteY28" fmla="*/ 0 h 114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944720" h="1146220">
                <a:moveTo>
                  <a:pt x="0" y="1081826"/>
                </a:moveTo>
                <a:cubicBezTo>
                  <a:pt x="21465" y="1090412"/>
                  <a:pt x="43717" y="1097244"/>
                  <a:pt x="64394" y="1107583"/>
                </a:cubicBezTo>
                <a:cubicBezTo>
                  <a:pt x="164262" y="1157517"/>
                  <a:pt x="44550" y="1113847"/>
                  <a:pt x="141668" y="1146220"/>
                </a:cubicBezTo>
                <a:cubicBezTo>
                  <a:pt x="231820" y="1141927"/>
                  <a:pt x="322182" y="1140836"/>
                  <a:pt x="412124" y="1133341"/>
                </a:cubicBezTo>
                <a:cubicBezTo>
                  <a:pt x="425653" y="1132214"/>
                  <a:pt x="437533" y="1123515"/>
                  <a:pt x="450761" y="1120462"/>
                </a:cubicBezTo>
                <a:cubicBezTo>
                  <a:pt x="493419" y="1110618"/>
                  <a:pt x="538016" y="1108547"/>
                  <a:pt x="579549" y="1094704"/>
                </a:cubicBezTo>
                <a:cubicBezTo>
                  <a:pt x="592428" y="1090411"/>
                  <a:pt x="604693" y="1083325"/>
                  <a:pt x="618186" y="1081826"/>
                </a:cubicBezTo>
                <a:cubicBezTo>
                  <a:pt x="682329" y="1074699"/>
                  <a:pt x="746975" y="1073240"/>
                  <a:pt x="811369" y="1068947"/>
                </a:cubicBezTo>
                <a:cubicBezTo>
                  <a:pt x="921477" y="1032244"/>
                  <a:pt x="861701" y="1046557"/>
                  <a:pt x="991673" y="1030310"/>
                </a:cubicBezTo>
                <a:cubicBezTo>
                  <a:pt x="1017431" y="1021724"/>
                  <a:pt x="1046355" y="1019612"/>
                  <a:pt x="1068946" y="1004552"/>
                </a:cubicBezTo>
                <a:cubicBezTo>
                  <a:pt x="1081825" y="995966"/>
                  <a:pt x="1093090" y="984230"/>
                  <a:pt x="1107583" y="978795"/>
                </a:cubicBezTo>
                <a:cubicBezTo>
                  <a:pt x="1128079" y="971109"/>
                  <a:pt x="1150512" y="970209"/>
                  <a:pt x="1171977" y="965916"/>
                </a:cubicBezTo>
                <a:cubicBezTo>
                  <a:pt x="1206321" y="940158"/>
                  <a:pt x="1251194" y="924361"/>
                  <a:pt x="1275008" y="888642"/>
                </a:cubicBezTo>
                <a:cubicBezTo>
                  <a:pt x="1283594" y="875763"/>
                  <a:pt x="1289821" y="860951"/>
                  <a:pt x="1300766" y="850006"/>
                </a:cubicBezTo>
                <a:cubicBezTo>
                  <a:pt x="1315944" y="834828"/>
                  <a:pt x="1333876" y="822413"/>
                  <a:pt x="1352282" y="811369"/>
                </a:cubicBezTo>
                <a:cubicBezTo>
                  <a:pt x="1408165" y="777839"/>
                  <a:pt x="1418042" y="776571"/>
                  <a:pt x="1468192" y="759854"/>
                </a:cubicBezTo>
                <a:cubicBezTo>
                  <a:pt x="1511198" y="727599"/>
                  <a:pt x="1522866" y="727777"/>
                  <a:pt x="1545465" y="682580"/>
                </a:cubicBezTo>
                <a:cubicBezTo>
                  <a:pt x="1555804" y="661902"/>
                  <a:pt x="1563912" y="640118"/>
                  <a:pt x="1571223" y="618186"/>
                </a:cubicBezTo>
                <a:cubicBezTo>
                  <a:pt x="1584153" y="579395"/>
                  <a:pt x="1577520" y="557139"/>
                  <a:pt x="1609859" y="528034"/>
                </a:cubicBezTo>
                <a:cubicBezTo>
                  <a:pt x="1641768" y="499316"/>
                  <a:pt x="1671242" y="461173"/>
                  <a:pt x="1712890" y="450761"/>
                </a:cubicBezTo>
                <a:cubicBezTo>
                  <a:pt x="1729397" y="446634"/>
                  <a:pt x="1784565" y="434242"/>
                  <a:pt x="1803042" y="425003"/>
                </a:cubicBezTo>
                <a:cubicBezTo>
                  <a:pt x="1816886" y="418081"/>
                  <a:pt x="1828800" y="407831"/>
                  <a:pt x="1841679" y="399245"/>
                </a:cubicBezTo>
                <a:cubicBezTo>
                  <a:pt x="1850265" y="386366"/>
                  <a:pt x="1862002" y="375102"/>
                  <a:pt x="1867437" y="360609"/>
                </a:cubicBezTo>
                <a:cubicBezTo>
                  <a:pt x="1875123" y="340113"/>
                  <a:pt x="1875006" y="317450"/>
                  <a:pt x="1880315" y="296214"/>
                </a:cubicBezTo>
                <a:cubicBezTo>
                  <a:pt x="1883607" y="283044"/>
                  <a:pt x="1888901" y="270457"/>
                  <a:pt x="1893194" y="257578"/>
                </a:cubicBezTo>
                <a:cubicBezTo>
                  <a:pt x="1897487" y="227527"/>
                  <a:pt x="1900120" y="197192"/>
                  <a:pt x="1906073" y="167426"/>
                </a:cubicBezTo>
                <a:cubicBezTo>
                  <a:pt x="1908735" y="154114"/>
                  <a:pt x="1915222" y="141842"/>
                  <a:pt x="1918952" y="128789"/>
                </a:cubicBezTo>
                <a:cubicBezTo>
                  <a:pt x="1923815" y="111770"/>
                  <a:pt x="1927991" y="94552"/>
                  <a:pt x="1931831" y="77273"/>
                </a:cubicBezTo>
                <a:cubicBezTo>
                  <a:pt x="1945552" y="15529"/>
                  <a:pt x="1944710" y="33423"/>
                  <a:pt x="1944710" y="0"/>
                </a:cubicBezTo>
              </a:path>
            </a:pathLst>
          </a:cu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951163"/>
              </p:ext>
            </p:extLst>
          </p:nvPr>
        </p:nvGraphicFramePr>
        <p:xfrm>
          <a:off x="6001555" y="1098063"/>
          <a:ext cx="5074279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4897"/>
                <a:gridCol w="724897"/>
                <a:gridCol w="724897"/>
                <a:gridCol w="724897"/>
                <a:gridCol w="724897"/>
                <a:gridCol w="724897"/>
                <a:gridCol w="724897"/>
              </a:tblGrid>
              <a:tr h="2542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4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52" name="Oval 51"/>
          <p:cNvSpPr/>
          <p:nvPr/>
        </p:nvSpPr>
        <p:spPr>
          <a:xfrm>
            <a:off x="4843884" y="4381518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6918694" y="4381518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605154" y="2162531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10</a:t>
            </a:r>
            <a:endParaRPr lang="en-US" sz="1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500124" y="2924124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30</a:t>
            </a:r>
            <a:endParaRPr lang="en-US" sz="1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1857587" y="4224267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</a:t>
            </a:r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466710" y="2791577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45</a:t>
            </a:r>
            <a:endParaRPr lang="en-US" sz="1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2541488" y="3462711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25</a:t>
            </a:r>
            <a:endParaRPr lang="en-US" sz="12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4062415" y="2362183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5</a:t>
            </a:r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3554167" y="2828402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40</a:t>
            </a:r>
            <a:endParaRPr lang="en-US" sz="12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126066" y="3523393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35</a:t>
            </a:r>
            <a:endParaRPr lang="en-US" sz="12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4341660" y="4193649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15</a:t>
            </a:r>
            <a:endParaRPr lang="en-US" sz="12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3246761" y="4107804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55</a:t>
            </a:r>
            <a:endParaRPr lang="en-US" sz="12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6022144" y="4354800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10</a:t>
            </a:r>
            <a:endParaRPr lang="en-US" sz="1200" b="1" dirty="0"/>
          </a:p>
        </p:txBody>
      </p:sp>
      <p:cxnSp>
        <p:nvCxnSpPr>
          <p:cNvPr id="84" name="Straight Connector 83"/>
          <p:cNvCxnSpPr>
            <a:stCxn id="52" idx="5"/>
          </p:cNvCxnSpPr>
          <p:nvPr/>
        </p:nvCxnSpPr>
        <p:spPr>
          <a:xfrm>
            <a:off x="5228632" y="4843216"/>
            <a:ext cx="389578" cy="477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5069264" y="4893200"/>
            <a:ext cx="1752" cy="606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53" idx="3"/>
          </p:cNvCxnSpPr>
          <p:nvPr/>
        </p:nvCxnSpPr>
        <p:spPr>
          <a:xfrm flipH="1">
            <a:off x="6410388" y="4843216"/>
            <a:ext cx="574318" cy="639931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53" idx="4"/>
          </p:cNvCxnSpPr>
          <p:nvPr/>
        </p:nvCxnSpPr>
        <p:spPr>
          <a:xfrm>
            <a:off x="7144074" y="4922431"/>
            <a:ext cx="0" cy="560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53" idx="6"/>
          </p:cNvCxnSpPr>
          <p:nvPr/>
        </p:nvCxnSpPr>
        <p:spPr>
          <a:xfrm>
            <a:off x="7369454" y="4651975"/>
            <a:ext cx="493286" cy="191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52" idx="6"/>
            <a:endCxn id="53" idx="2"/>
          </p:cNvCxnSpPr>
          <p:nvPr/>
        </p:nvCxnSpPr>
        <p:spPr>
          <a:xfrm>
            <a:off x="5294644" y="4651975"/>
            <a:ext cx="162405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03" name="Table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437056"/>
              </p:ext>
            </p:extLst>
          </p:nvPr>
        </p:nvGraphicFramePr>
        <p:xfrm>
          <a:off x="8127856" y="4011769"/>
          <a:ext cx="2467541" cy="2530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257"/>
                <a:gridCol w="411257"/>
                <a:gridCol w="376724"/>
                <a:gridCol w="445789"/>
                <a:gridCol w="411257"/>
                <a:gridCol w="411257"/>
              </a:tblGrid>
              <a:tr h="335526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930928"/>
              </p:ext>
            </p:extLst>
          </p:nvPr>
        </p:nvGraphicFramePr>
        <p:xfrm>
          <a:off x="351326" y="4906346"/>
          <a:ext cx="423076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128"/>
                <a:gridCol w="705128"/>
                <a:gridCol w="705128"/>
                <a:gridCol w="705128"/>
                <a:gridCol w="705128"/>
                <a:gridCol w="705128"/>
              </a:tblGrid>
              <a:tr h="3302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3" name="TextBox 112"/>
          <p:cNvSpPr txBox="1"/>
          <p:nvPr/>
        </p:nvSpPr>
        <p:spPr>
          <a:xfrm>
            <a:off x="290156" y="469409"/>
            <a:ext cx="5410529" cy="120032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vertex selected is “6” due to which there may be changes in closeness of vertices.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That the vertices which were close to vertex 1 or vertex 2 may modified due to selection of vertex 6.</a:t>
            </a:r>
          </a:p>
        </p:txBody>
      </p:sp>
      <p:sp>
        <p:nvSpPr>
          <p:cNvPr id="44" name="Oval 43"/>
          <p:cNvSpPr/>
          <p:nvPr/>
        </p:nvSpPr>
        <p:spPr>
          <a:xfrm>
            <a:off x="6061074" y="5416811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671202" y="5202789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25</a:t>
            </a:r>
            <a:endParaRPr lang="en-US" sz="12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846861"/>
              </p:ext>
            </p:extLst>
          </p:nvPr>
        </p:nvGraphicFramePr>
        <p:xfrm>
          <a:off x="311350" y="5811203"/>
          <a:ext cx="426064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108"/>
                <a:gridCol w="710108"/>
                <a:gridCol w="710108"/>
                <a:gridCol w="710108"/>
                <a:gridCol w="710108"/>
                <a:gridCol w="710108"/>
              </a:tblGrid>
              <a:tr h="3390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0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652362" y="5845371"/>
            <a:ext cx="5410529" cy="646331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Out of Four possible options: cost[near[j],j] = minimum</a:t>
            </a:r>
          </a:p>
          <a:p>
            <a:r>
              <a:rPr lang="en-US" dirty="0" smtClean="0"/>
              <a:t>Select the index satisfying above condition: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3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113" grpId="0" animBg="1"/>
      <p:bldP spid="44" grpId="0" animBg="1"/>
      <p:bldP spid="4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Minimum Cost Spanning Tree: Prim’s method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2"/>
            <a:ext cx="10515600" cy="5159531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Example:</a:t>
            </a:r>
          </a:p>
          <a:p>
            <a:r>
              <a:rPr lang="en-US" smtClean="0"/>
              <a:t>Consider the following graph: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74255" y="2240924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345290" y="2165797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708600" y="3391437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672888" y="2850524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513529" y="4090886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11" name="Straight Connector 10"/>
          <p:cNvCxnSpPr>
            <a:stCxn id="4" idx="6"/>
          </p:cNvCxnSpPr>
          <p:nvPr/>
        </p:nvCxnSpPr>
        <p:spPr>
          <a:xfrm flipV="1">
            <a:off x="2125015" y="2511380"/>
            <a:ext cx="1220275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4"/>
            <a:endCxn id="6" idx="0"/>
          </p:cNvCxnSpPr>
          <p:nvPr/>
        </p:nvCxnSpPr>
        <p:spPr>
          <a:xfrm>
            <a:off x="1899635" y="2781837"/>
            <a:ext cx="34345" cy="6096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4"/>
          </p:cNvCxnSpPr>
          <p:nvPr/>
        </p:nvCxnSpPr>
        <p:spPr>
          <a:xfrm flipH="1">
            <a:off x="3537664" y="2706710"/>
            <a:ext cx="33006" cy="7250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9" idx="6"/>
          </p:cNvCxnSpPr>
          <p:nvPr/>
        </p:nvCxnSpPr>
        <p:spPr>
          <a:xfrm flipH="1">
            <a:off x="2964289" y="3964548"/>
            <a:ext cx="501204" cy="3967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9" idx="2"/>
          </p:cNvCxnSpPr>
          <p:nvPr/>
        </p:nvCxnSpPr>
        <p:spPr>
          <a:xfrm>
            <a:off x="1986572" y="3914874"/>
            <a:ext cx="526957" cy="44646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7" idx="1"/>
          </p:cNvCxnSpPr>
          <p:nvPr/>
        </p:nvCxnSpPr>
        <p:spPr>
          <a:xfrm>
            <a:off x="3796050" y="2474890"/>
            <a:ext cx="942850" cy="4548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763044" y="3302797"/>
            <a:ext cx="942850" cy="39945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32" idx="1"/>
          </p:cNvCxnSpPr>
          <p:nvPr/>
        </p:nvCxnSpPr>
        <p:spPr>
          <a:xfrm>
            <a:off x="2014209" y="2734565"/>
            <a:ext cx="1364087" cy="77644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312284" y="3431792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35" name="Straight Connector 34"/>
          <p:cNvCxnSpPr>
            <a:stCxn id="9" idx="1"/>
          </p:cNvCxnSpPr>
          <p:nvPr/>
        </p:nvCxnSpPr>
        <p:spPr>
          <a:xfrm flipV="1">
            <a:off x="2579541" y="2637719"/>
            <a:ext cx="831761" cy="15323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2949262" y="3438659"/>
            <a:ext cx="1944720" cy="1146220"/>
          </a:xfrm>
          <a:custGeom>
            <a:avLst/>
            <a:gdLst>
              <a:gd name="connsiteX0" fmla="*/ 0 w 1944720"/>
              <a:gd name="connsiteY0" fmla="*/ 1081826 h 1146220"/>
              <a:gd name="connsiteX1" fmla="*/ 64394 w 1944720"/>
              <a:gd name="connsiteY1" fmla="*/ 1107583 h 1146220"/>
              <a:gd name="connsiteX2" fmla="*/ 141668 w 1944720"/>
              <a:gd name="connsiteY2" fmla="*/ 1146220 h 1146220"/>
              <a:gd name="connsiteX3" fmla="*/ 412124 w 1944720"/>
              <a:gd name="connsiteY3" fmla="*/ 1133341 h 1146220"/>
              <a:gd name="connsiteX4" fmla="*/ 450761 w 1944720"/>
              <a:gd name="connsiteY4" fmla="*/ 1120462 h 1146220"/>
              <a:gd name="connsiteX5" fmla="*/ 579549 w 1944720"/>
              <a:gd name="connsiteY5" fmla="*/ 1094704 h 1146220"/>
              <a:gd name="connsiteX6" fmla="*/ 618186 w 1944720"/>
              <a:gd name="connsiteY6" fmla="*/ 1081826 h 1146220"/>
              <a:gd name="connsiteX7" fmla="*/ 811369 w 1944720"/>
              <a:gd name="connsiteY7" fmla="*/ 1068947 h 1146220"/>
              <a:gd name="connsiteX8" fmla="*/ 991673 w 1944720"/>
              <a:gd name="connsiteY8" fmla="*/ 1030310 h 1146220"/>
              <a:gd name="connsiteX9" fmla="*/ 1068946 w 1944720"/>
              <a:gd name="connsiteY9" fmla="*/ 1004552 h 1146220"/>
              <a:gd name="connsiteX10" fmla="*/ 1107583 w 1944720"/>
              <a:gd name="connsiteY10" fmla="*/ 978795 h 1146220"/>
              <a:gd name="connsiteX11" fmla="*/ 1171977 w 1944720"/>
              <a:gd name="connsiteY11" fmla="*/ 965916 h 1146220"/>
              <a:gd name="connsiteX12" fmla="*/ 1275008 w 1944720"/>
              <a:gd name="connsiteY12" fmla="*/ 888642 h 1146220"/>
              <a:gd name="connsiteX13" fmla="*/ 1300766 w 1944720"/>
              <a:gd name="connsiteY13" fmla="*/ 850006 h 1146220"/>
              <a:gd name="connsiteX14" fmla="*/ 1352282 w 1944720"/>
              <a:gd name="connsiteY14" fmla="*/ 811369 h 1146220"/>
              <a:gd name="connsiteX15" fmla="*/ 1468192 w 1944720"/>
              <a:gd name="connsiteY15" fmla="*/ 759854 h 1146220"/>
              <a:gd name="connsiteX16" fmla="*/ 1545465 w 1944720"/>
              <a:gd name="connsiteY16" fmla="*/ 682580 h 1146220"/>
              <a:gd name="connsiteX17" fmla="*/ 1571223 w 1944720"/>
              <a:gd name="connsiteY17" fmla="*/ 618186 h 1146220"/>
              <a:gd name="connsiteX18" fmla="*/ 1609859 w 1944720"/>
              <a:gd name="connsiteY18" fmla="*/ 528034 h 1146220"/>
              <a:gd name="connsiteX19" fmla="*/ 1712890 w 1944720"/>
              <a:gd name="connsiteY19" fmla="*/ 450761 h 1146220"/>
              <a:gd name="connsiteX20" fmla="*/ 1803042 w 1944720"/>
              <a:gd name="connsiteY20" fmla="*/ 425003 h 1146220"/>
              <a:gd name="connsiteX21" fmla="*/ 1841679 w 1944720"/>
              <a:gd name="connsiteY21" fmla="*/ 399245 h 1146220"/>
              <a:gd name="connsiteX22" fmla="*/ 1867437 w 1944720"/>
              <a:gd name="connsiteY22" fmla="*/ 360609 h 1146220"/>
              <a:gd name="connsiteX23" fmla="*/ 1880315 w 1944720"/>
              <a:gd name="connsiteY23" fmla="*/ 296214 h 1146220"/>
              <a:gd name="connsiteX24" fmla="*/ 1893194 w 1944720"/>
              <a:gd name="connsiteY24" fmla="*/ 257578 h 1146220"/>
              <a:gd name="connsiteX25" fmla="*/ 1906073 w 1944720"/>
              <a:gd name="connsiteY25" fmla="*/ 167426 h 1146220"/>
              <a:gd name="connsiteX26" fmla="*/ 1918952 w 1944720"/>
              <a:gd name="connsiteY26" fmla="*/ 128789 h 1146220"/>
              <a:gd name="connsiteX27" fmla="*/ 1931831 w 1944720"/>
              <a:gd name="connsiteY27" fmla="*/ 77273 h 1146220"/>
              <a:gd name="connsiteX28" fmla="*/ 1944710 w 1944720"/>
              <a:gd name="connsiteY28" fmla="*/ 0 h 114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944720" h="1146220">
                <a:moveTo>
                  <a:pt x="0" y="1081826"/>
                </a:moveTo>
                <a:cubicBezTo>
                  <a:pt x="21465" y="1090412"/>
                  <a:pt x="43717" y="1097244"/>
                  <a:pt x="64394" y="1107583"/>
                </a:cubicBezTo>
                <a:cubicBezTo>
                  <a:pt x="164262" y="1157517"/>
                  <a:pt x="44550" y="1113847"/>
                  <a:pt x="141668" y="1146220"/>
                </a:cubicBezTo>
                <a:cubicBezTo>
                  <a:pt x="231820" y="1141927"/>
                  <a:pt x="322182" y="1140836"/>
                  <a:pt x="412124" y="1133341"/>
                </a:cubicBezTo>
                <a:cubicBezTo>
                  <a:pt x="425653" y="1132214"/>
                  <a:pt x="437533" y="1123515"/>
                  <a:pt x="450761" y="1120462"/>
                </a:cubicBezTo>
                <a:cubicBezTo>
                  <a:pt x="493419" y="1110618"/>
                  <a:pt x="538016" y="1108547"/>
                  <a:pt x="579549" y="1094704"/>
                </a:cubicBezTo>
                <a:cubicBezTo>
                  <a:pt x="592428" y="1090411"/>
                  <a:pt x="604693" y="1083325"/>
                  <a:pt x="618186" y="1081826"/>
                </a:cubicBezTo>
                <a:cubicBezTo>
                  <a:pt x="682329" y="1074699"/>
                  <a:pt x="746975" y="1073240"/>
                  <a:pt x="811369" y="1068947"/>
                </a:cubicBezTo>
                <a:cubicBezTo>
                  <a:pt x="921477" y="1032244"/>
                  <a:pt x="861701" y="1046557"/>
                  <a:pt x="991673" y="1030310"/>
                </a:cubicBezTo>
                <a:cubicBezTo>
                  <a:pt x="1017431" y="1021724"/>
                  <a:pt x="1046355" y="1019612"/>
                  <a:pt x="1068946" y="1004552"/>
                </a:cubicBezTo>
                <a:cubicBezTo>
                  <a:pt x="1081825" y="995966"/>
                  <a:pt x="1093090" y="984230"/>
                  <a:pt x="1107583" y="978795"/>
                </a:cubicBezTo>
                <a:cubicBezTo>
                  <a:pt x="1128079" y="971109"/>
                  <a:pt x="1150512" y="970209"/>
                  <a:pt x="1171977" y="965916"/>
                </a:cubicBezTo>
                <a:cubicBezTo>
                  <a:pt x="1206321" y="940158"/>
                  <a:pt x="1251194" y="924361"/>
                  <a:pt x="1275008" y="888642"/>
                </a:cubicBezTo>
                <a:cubicBezTo>
                  <a:pt x="1283594" y="875763"/>
                  <a:pt x="1289821" y="860951"/>
                  <a:pt x="1300766" y="850006"/>
                </a:cubicBezTo>
                <a:cubicBezTo>
                  <a:pt x="1315944" y="834828"/>
                  <a:pt x="1333876" y="822413"/>
                  <a:pt x="1352282" y="811369"/>
                </a:cubicBezTo>
                <a:cubicBezTo>
                  <a:pt x="1408165" y="777839"/>
                  <a:pt x="1418042" y="776571"/>
                  <a:pt x="1468192" y="759854"/>
                </a:cubicBezTo>
                <a:cubicBezTo>
                  <a:pt x="1511198" y="727599"/>
                  <a:pt x="1522866" y="727777"/>
                  <a:pt x="1545465" y="682580"/>
                </a:cubicBezTo>
                <a:cubicBezTo>
                  <a:pt x="1555804" y="661902"/>
                  <a:pt x="1563912" y="640118"/>
                  <a:pt x="1571223" y="618186"/>
                </a:cubicBezTo>
                <a:cubicBezTo>
                  <a:pt x="1584153" y="579395"/>
                  <a:pt x="1577520" y="557139"/>
                  <a:pt x="1609859" y="528034"/>
                </a:cubicBezTo>
                <a:cubicBezTo>
                  <a:pt x="1641768" y="499316"/>
                  <a:pt x="1671242" y="461173"/>
                  <a:pt x="1712890" y="450761"/>
                </a:cubicBezTo>
                <a:cubicBezTo>
                  <a:pt x="1729397" y="446634"/>
                  <a:pt x="1784565" y="434242"/>
                  <a:pt x="1803042" y="425003"/>
                </a:cubicBezTo>
                <a:cubicBezTo>
                  <a:pt x="1816886" y="418081"/>
                  <a:pt x="1828800" y="407831"/>
                  <a:pt x="1841679" y="399245"/>
                </a:cubicBezTo>
                <a:cubicBezTo>
                  <a:pt x="1850265" y="386366"/>
                  <a:pt x="1862002" y="375102"/>
                  <a:pt x="1867437" y="360609"/>
                </a:cubicBezTo>
                <a:cubicBezTo>
                  <a:pt x="1875123" y="340113"/>
                  <a:pt x="1875006" y="317450"/>
                  <a:pt x="1880315" y="296214"/>
                </a:cubicBezTo>
                <a:cubicBezTo>
                  <a:pt x="1883607" y="283044"/>
                  <a:pt x="1888901" y="270457"/>
                  <a:pt x="1893194" y="257578"/>
                </a:cubicBezTo>
                <a:cubicBezTo>
                  <a:pt x="1897487" y="227527"/>
                  <a:pt x="1900120" y="197192"/>
                  <a:pt x="1906073" y="167426"/>
                </a:cubicBezTo>
                <a:cubicBezTo>
                  <a:pt x="1908735" y="154114"/>
                  <a:pt x="1915222" y="141842"/>
                  <a:pt x="1918952" y="128789"/>
                </a:cubicBezTo>
                <a:cubicBezTo>
                  <a:pt x="1923815" y="111770"/>
                  <a:pt x="1927991" y="94552"/>
                  <a:pt x="1931831" y="77273"/>
                </a:cubicBezTo>
                <a:cubicBezTo>
                  <a:pt x="1945552" y="15529"/>
                  <a:pt x="1944710" y="33423"/>
                  <a:pt x="1944710" y="0"/>
                </a:cubicBezTo>
              </a:path>
            </a:pathLst>
          </a:cu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6001555" y="1098063"/>
          <a:ext cx="5074279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4897"/>
                <a:gridCol w="724897"/>
                <a:gridCol w="724897"/>
                <a:gridCol w="724897"/>
                <a:gridCol w="724897"/>
                <a:gridCol w="724897"/>
                <a:gridCol w="724897"/>
              </a:tblGrid>
              <a:tr h="2542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4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52" name="Oval 51"/>
          <p:cNvSpPr/>
          <p:nvPr/>
        </p:nvSpPr>
        <p:spPr>
          <a:xfrm>
            <a:off x="4843884" y="4381518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6918694" y="4381518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605154" y="2162531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10</a:t>
            </a:r>
            <a:endParaRPr lang="en-US" sz="1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500124" y="2924124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30</a:t>
            </a:r>
            <a:endParaRPr lang="en-US" sz="1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1857587" y="4224267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</a:t>
            </a:r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466710" y="2791577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45</a:t>
            </a:r>
            <a:endParaRPr lang="en-US" sz="1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2541488" y="3462711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25</a:t>
            </a:r>
            <a:endParaRPr lang="en-US" sz="12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4062415" y="2362183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5</a:t>
            </a:r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3554167" y="2828402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40</a:t>
            </a:r>
            <a:endParaRPr lang="en-US" sz="12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126066" y="3523393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35</a:t>
            </a:r>
            <a:endParaRPr lang="en-US" sz="12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4341660" y="4193649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15</a:t>
            </a:r>
            <a:endParaRPr lang="en-US" sz="12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3246761" y="4107804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55</a:t>
            </a:r>
            <a:endParaRPr lang="en-US" sz="12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6022144" y="4354800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10</a:t>
            </a:r>
            <a:endParaRPr lang="en-US" sz="1200" b="1" dirty="0"/>
          </a:p>
        </p:txBody>
      </p:sp>
      <p:cxnSp>
        <p:nvCxnSpPr>
          <p:cNvPr id="84" name="Straight Connector 83"/>
          <p:cNvCxnSpPr>
            <a:stCxn id="52" idx="5"/>
          </p:cNvCxnSpPr>
          <p:nvPr/>
        </p:nvCxnSpPr>
        <p:spPr>
          <a:xfrm>
            <a:off x="5228632" y="4843216"/>
            <a:ext cx="389578" cy="477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5069264" y="4893200"/>
            <a:ext cx="1752" cy="606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53" idx="3"/>
          </p:cNvCxnSpPr>
          <p:nvPr/>
        </p:nvCxnSpPr>
        <p:spPr>
          <a:xfrm flipH="1">
            <a:off x="6410388" y="4843216"/>
            <a:ext cx="574318" cy="639931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53" idx="4"/>
          </p:cNvCxnSpPr>
          <p:nvPr/>
        </p:nvCxnSpPr>
        <p:spPr>
          <a:xfrm>
            <a:off x="7144074" y="4922431"/>
            <a:ext cx="0" cy="560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53" idx="6"/>
          </p:cNvCxnSpPr>
          <p:nvPr/>
        </p:nvCxnSpPr>
        <p:spPr>
          <a:xfrm>
            <a:off x="7369454" y="4651975"/>
            <a:ext cx="493286" cy="191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52" idx="6"/>
            <a:endCxn id="53" idx="2"/>
          </p:cNvCxnSpPr>
          <p:nvPr/>
        </p:nvCxnSpPr>
        <p:spPr>
          <a:xfrm>
            <a:off x="5294644" y="4651975"/>
            <a:ext cx="162405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03" name="Table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209146"/>
              </p:ext>
            </p:extLst>
          </p:nvPr>
        </p:nvGraphicFramePr>
        <p:xfrm>
          <a:off x="8127856" y="4011769"/>
          <a:ext cx="2467541" cy="2530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257"/>
                <a:gridCol w="411257"/>
                <a:gridCol w="376724"/>
                <a:gridCol w="445789"/>
                <a:gridCol w="411257"/>
                <a:gridCol w="411257"/>
              </a:tblGrid>
              <a:tr h="335526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884222"/>
              </p:ext>
            </p:extLst>
          </p:nvPr>
        </p:nvGraphicFramePr>
        <p:xfrm>
          <a:off x="351326" y="4906346"/>
          <a:ext cx="423076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128"/>
                <a:gridCol w="705128"/>
                <a:gridCol w="705128"/>
                <a:gridCol w="705128"/>
                <a:gridCol w="705128"/>
                <a:gridCol w="705128"/>
              </a:tblGrid>
              <a:tr h="3302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3" name="TextBox 112"/>
          <p:cNvSpPr txBox="1"/>
          <p:nvPr/>
        </p:nvSpPr>
        <p:spPr>
          <a:xfrm>
            <a:off x="290156" y="469409"/>
            <a:ext cx="5410529" cy="120032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vertex selected is “3” due to which there may be changes in closeness of vertices.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That the vertices which were close to vertex 1 or vertex 2 or vertex 6 may modified due to selection of vertex 3.</a:t>
            </a:r>
          </a:p>
        </p:txBody>
      </p:sp>
      <p:sp>
        <p:nvSpPr>
          <p:cNvPr id="44" name="Oval 43"/>
          <p:cNvSpPr/>
          <p:nvPr/>
        </p:nvSpPr>
        <p:spPr>
          <a:xfrm>
            <a:off x="6061074" y="5416811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671202" y="5202789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25</a:t>
            </a:r>
            <a:endParaRPr lang="en-US" sz="12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11350" y="5811203"/>
          <a:ext cx="426064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108"/>
                <a:gridCol w="710108"/>
                <a:gridCol w="710108"/>
                <a:gridCol w="710108"/>
                <a:gridCol w="710108"/>
                <a:gridCol w="710108"/>
              </a:tblGrid>
              <a:tr h="3390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0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652362" y="5845371"/>
            <a:ext cx="5410529" cy="646331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Out of Four possible options: cost[near[j],j] = minimum</a:t>
            </a:r>
          </a:p>
          <a:p>
            <a:r>
              <a:rPr lang="en-US" dirty="0" smtClean="0"/>
              <a:t>Select the index satisfying above condition: 4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7218533" y="5687267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13" name="Straight Connector 12"/>
          <p:cNvCxnSpPr>
            <a:stCxn id="44" idx="5"/>
            <a:endCxn id="50" idx="2"/>
          </p:cNvCxnSpPr>
          <p:nvPr/>
        </p:nvCxnSpPr>
        <p:spPr>
          <a:xfrm>
            <a:off x="6445822" y="5878509"/>
            <a:ext cx="772711" cy="792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746640" y="5959818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15</a:t>
            </a:r>
            <a:endParaRPr lang="en-US" sz="12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574055"/>
              </p:ext>
            </p:extLst>
          </p:nvPr>
        </p:nvGraphicFramePr>
        <p:xfrm>
          <a:off x="314969" y="3900279"/>
          <a:ext cx="4257030" cy="751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505"/>
                <a:gridCol w="709505"/>
                <a:gridCol w="709505"/>
                <a:gridCol w="709505"/>
                <a:gridCol w="709505"/>
                <a:gridCol w="709505"/>
              </a:tblGrid>
              <a:tr h="3758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8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8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113" grpId="0" animBg="1"/>
      <p:bldP spid="44" grpId="0" animBg="1"/>
      <p:bldP spid="49" grpId="0" animBg="1"/>
      <p:bldP spid="5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Minimum Cost Spanning Tree: Prim’s method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2"/>
            <a:ext cx="10515600" cy="515953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</a:p>
          <a:p>
            <a:r>
              <a:rPr lang="en-US" dirty="0" smtClean="0"/>
              <a:t>Consider the following graph: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74255" y="2240924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345290" y="2165797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708600" y="3391437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672888" y="2850524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513529" y="4090886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11" name="Straight Connector 10"/>
          <p:cNvCxnSpPr>
            <a:stCxn id="4" idx="6"/>
          </p:cNvCxnSpPr>
          <p:nvPr/>
        </p:nvCxnSpPr>
        <p:spPr>
          <a:xfrm flipV="1">
            <a:off x="2125015" y="2511380"/>
            <a:ext cx="1220275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4"/>
            <a:endCxn id="6" idx="0"/>
          </p:cNvCxnSpPr>
          <p:nvPr/>
        </p:nvCxnSpPr>
        <p:spPr>
          <a:xfrm>
            <a:off x="1899635" y="2781837"/>
            <a:ext cx="34345" cy="6096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4"/>
          </p:cNvCxnSpPr>
          <p:nvPr/>
        </p:nvCxnSpPr>
        <p:spPr>
          <a:xfrm flipH="1">
            <a:off x="3537664" y="2706710"/>
            <a:ext cx="33006" cy="7250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9" idx="6"/>
          </p:cNvCxnSpPr>
          <p:nvPr/>
        </p:nvCxnSpPr>
        <p:spPr>
          <a:xfrm flipH="1">
            <a:off x="2964289" y="3964548"/>
            <a:ext cx="501204" cy="3967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9" idx="2"/>
          </p:cNvCxnSpPr>
          <p:nvPr/>
        </p:nvCxnSpPr>
        <p:spPr>
          <a:xfrm>
            <a:off x="1986572" y="3914874"/>
            <a:ext cx="526957" cy="44646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7" idx="1"/>
          </p:cNvCxnSpPr>
          <p:nvPr/>
        </p:nvCxnSpPr>
        <p:spPr>
          <a:xfrm>
            <a:off x="3796050" y="2474890"/>
            <a:ext cx="942850" cy="4548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763044" y="3302797"/>
            <a:ext cx="942850" cy="39945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32" idx="1"/>
          </p:cNvCxnSpPr>
          <p:nvPr/>
        </p:nvCxnSpPr>
        <p:spPr>
          <a:xfrm>
            <a:off x="2014209" y="2734565"/>
            <a:ext cx="1364087" cy="77644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312284" y="3431792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35" name="Straight Connector 34"/>
          <p:cNvCxnSpPr>
            <a:stCxn id="9" idx="1"/>
          </p:cNvCxnSpPr>
          <p:nvPr/>
        </p:nvCxnSpPr>
        <p:spPr>
          <a:xfrm flipV="1">
            <a:off x="2579541" y="2637719"/>
            <a:ext cx="831761" cy="15323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2949262" y="3438659"/>
            <a:ext cx="1944720" cy="1146220"/>
          </a:xfrm>
          <a:custGeom>
            <a:avLst/>
            <a:gdLst>
              <a:gd name="connsiteX0" fmla="*/ 0 w 1944720"/>
              <a:gd name="connsiteY0" fmla="*/ 1081826 h 1146220"/>
              <a:gd name="connsiteX1" fmla="*/ 64394 w 1944720"/>
              <a:gd name="connsiteY1" fmla="*/ 1107583 h 1146220"/>
              <a:gd name="connsiteX2" fmla="*/ 141668 w 1944720"/>
              <a:gd name="connsiteY2" fmla="*/ 1146220 h 1146220"/>
              <a:gd name="connsiteX3" fmla="*/ 412124 w 1944720"/>
              <a:gd name="connsiteY3" fmla="*/ 1133341 h 1146220"/>
              <a:gd name="connsiteX4" fmla="*/ 450761 w 1944720"/>
              <a:gd name="connsiteY4" fmla="*/ 1120462 h 1146220"/>
              <a:gd name="connsiteX5" fmla="*/ 579549 w 1944720"/>
              <a:gd name="connsiteY5" fmla="*/ 1094704 h 1146220"/>
              <a:gd name="connsiteX6" fmla="*/ 618186 w 1944720"/>
              <a:gd name="connsiteY6" fmla="*/ 1081826 h 1146220"/>
              <a:gd name="connsiteX7" fmla="*/ 811369 w 1944720"/>
              <a:gd name="connsiteY7" fmla="*/ 1068947 h 1146220"/>
              <a:gd name="connsiteX8" fmla="*/ 991673 w 1944720"/>
              <a:gd name="connsiteY8" fmla="*/ 1030310 h 1146220"/>
              <a:gd name="connsiteX9" fmla="*/ 1068946 w 1944720"/>
              <a:gd name="connsiteY9" fmla="*/ 1004552 h 1146220"/>
              <a:gd name="connsiteX10" fmla="*/ 1107583 w 1944720"/>
              <a:gd name="connsiteY10" fmla="*/ 978795 h 1146220"/>
              <a:gd name="connsiteX11" fmla="*/ 1171977 w 1944720"/>
              <a:gd name="connsiteY11" fmla="*/ 965916 h 1146220"/>
              <a:gd name="connsiteX12" fmla="*/ 1275008 w 1944720"/>
              <a:gd name="connsiteY12" fmla="*/ 888642 h 1146220"/>
              <a:gd name="connsiteX13" fmla="*/ 1300766 w 1944720"/>
              <a:gd name="connsiteY13" fmla="*/ 850006 h 1146220"/>
              <a:gd name="connsiteX14" fmla="*/ 1352282 w 1944720"/>
              <a:gd name="connsiteY14" fmla="*/ 811369 h 1146220"/>
              <a:gd name="connsiteX15" fmla="*/ 1468192 w 1944720"/>
              <a:gd name="connsiteY15" fmla="*/ 759854 h 1146220"/>
              <a:gd name="connsiteX16" fmla="*/ 1545465 w 1944720"/>
              <a:gd name="connsiteY16" fmla="*/ 682580 h 1146220"/>
              <a:gd name="connsiteX17" fmla="*/ 1571223 w 1944720"/>
              <a:gd name="connsiteY17" fmla="*/ 618186 h 1146220"/>
              <a:gd name="connsiteX18" fmla="*/ 1609859 w 1944720"/>
              <a:gd name="connsiteY18" fmla="*/ 528034 h 1146220"/>
              <a:gd name="connsiteX19" fmla="*/ 1712890 w 1944720"/>
              <a:gd name="connsiteY19" fmla="*/ 450761 h 1146220"/>
              <a:gd name="connsiteX20" fmla="*/ 1803042 w 1944720"/>
              <a:gd name="connsiteY20" fmla="*/ 425003 h 1146220"/>
              <a:gd name="connsiteX21" fmla="*/ 1841679 w 1944720"/>
              <a:gd name="connsiteY21" fmla="*/ 399245 h 1146220"/>
              <a:gd name="connsiteX22" fmla="*/ 1867437 w 1944720"/>
              <a:gd name="connsiteY22" fmla="*/ 360609 h 1146220"/>
              <a:gd name="connsiteX23" fmla="*/ 1880315 w 1944720"/>
              <a:gd name="connsiteY23" fmla="*/ 296214 h 1146220"/>
              <a:gd name="connsiteX24" fmla="*/ 1893194 w 1944720"/>
              <a:gd name="connsiteY24" fmla="*/ 257578 h 1146220"/>
              <a:gd name="connsiteX25" fmla="*/ 1906073 w 1944720"/>
              <a:gd name="connsiteY25" fmla="*/ 167426 h 1146220"/>
              <a:gd name="connsiteX26" fmla="*/ 1918952 w 1944720"/>
              <a:gd name="connsiteY26" fmla="*/ 128789 h 1146220"/>
              <a:gd name="connsiteX27" fmla="*/ 1931831 w 1944720"/>
              <a:gd name="connsiteY27" fmla="*/ 77273 h 1146220"/>
              <a:gd name="connsiteX28" fmla="*/ 1944710 w 1944720"/>
              <a:gd name="connsiteY28" fmla="*/ 0 h 114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944720" h="1146220">
                <a:moveTo>
                  <a:pt x="0" y="1081826"/>
                </a:moveTo>
                <a:cubicBezTo>
                  <a:pt x="21465" y="1090412"/>
                  <a:pt x="43717" y="1097244"/>
                  <a:pt x="64394" y="1107583"/>
                </a:cubicBezTo>
                <a:cubicBezTo>
                  <a:pt x="164262" y="1157517"/>
                  <a:pt x="44550" y="1113847"/>
                  <a:pt x="141668" y="1146220"/>
                </a:cubicBezTo>
                <a:cubicBezTo>
                  <a:pt x="231820" y="1141927"/>
                  <a:pt x="322182" y="1140836"/>
                  <a:pt x="412124" y="1133341"/>
                </a:cubicBezTo>
                <a:cubicBezTo>
                  <a:pt x="425653" y="1132214"/>
                  <a:pt x="437533" y="1123515"/>
                  <a:pt x="450761" y="1120462"/>
                </a:cubicBezTo>
                <a:cubicBezTo>
                  <a:pt x="493419" y="1110618"/>
                  <a:pt x="538016" y="1108547"/>
                  <a:pt x="579549" y="1094704"/>
                </a:cubicBezTo>
                <a:cubicBezTo>
                  <a:pt x="592428" y="1090411"/>
                  <a:pt x="604693" y="1083325"/>
                  <a:pt x="618186" y="1081826"/>
                </a:cubicBezTo>
                <a:cubicBezTo>
                  <a:pt x="682329" y="1074699"/>
                  <a:pt x="746975" y="1073240"/>
                  <a:pt x="811369" y="1068947"/>
                </a:cubicBezTo>
                <a:cubicBezTo>
                  <a:pt x="921477" y="1032244"/>
                  <a:pt x="861701" y="1046557"/>
                  <a:pt x="991673" y="1030310"/>
                </a:cubicBezTo>
                <a:cubicBezTo>
                  <a:pt x="1017431" y="1021724"/>
                  <a:pt x="1046355" y="1019612"/>
                  <a:pt x="1068946" y="1004552"/>
                </a:cubicBezTo>
                <a:cubicBezTo>
                  <a:pt x="1081825" y="995966"/>
                  <a:pt x="1093090" y="984230"/>
                  <a:pt x="1107583" y="978795"/>
                </a:cubicBezTo>
                <a:cubicBezTo>
                  <a:pt x="1128079" y="971109"/>
                  <a:pt x="1150512" y="970209"/>
                  <a:pt x="1171977" y="965916"/>
                </a:cubicBezTo>
                <a:cubicBezTo>
                  <a:pt x="1206321" y="940158"/>
                  <a:pt x="1251194" y="924361"/>
                  <a:pt x="1275008" y="888642"/>
                </a:cubicBezTo>
                <a:cubicBezTo>
                  <a:pt x="1283594" y="875763"/>
                  <a:pt x="1289821" y="860951"/>
                  <a:pt x="1300766" y="850006"/>
                </a:cubicBezTo>
                <a:cubicBezTo>
                  <a:pt x="1315944" y="834828"/>
                  <a:pt x="1333876" y="822413"/>
                  <a:pt x="1352282" y="811369"/>
                </a:cubicBezTo>
                <a:cubicBezTo>
                  <a:pt x="1408165" y="777839"/>
                  <a:pt x="1418042" y="776571"/>
                  <a:pt x="1468192" y="759854"/>
                </a:cubicBezTo>
                <a:cubicBezTo>
                  <a:pt x="1511198" y="727599"/>
                  <a:pt x="1522866" y="727777"/>
                  <a:pt x="1545465" y="682580"/>
                </a:cubicBezTo>
                <a:cubicBezTo>
                  <a:pt x="1555804" y="661902"/>
                  <a:pt x="1563912" y="640118"/>
                  <a:pt x="1571223" y="618186"/>
                </a:cubicBezTo>
                <a:cubicBezTo>
                  <a:pt x="1584153" y="579395"/>
                  <a:pt x="1577520" y="557139"/>
                  <a:pt x="1609859" y="528034"/>
                </a:cubicBezTo>
                <a:cubicBezTo>
                  <a:pt x="1641768" y="499316"/>
                  <a:pt x="1671242" y="461173"/>
                  <a:pt x="1712890" y="450761"/>
                </a:cubicBezTo>
                <a:cubicBezTo>
                  <a:pt x="1729397" y="446634"/>
                  <a:pt x="1784565" y="434242"/>
                  <a:pt x="1803042" y="425003"/>
                </a:cubicBezTo>
                <a:cubicBezTo>
                  <a:pt x="1816886" y="418081"/>
                  <a:pt x="1828800" y="407831"/>
                  <a:pt x="1841679" y="399245"/>
                </a:cubicBezTo>
                <a:cubicBezTo>
                  <a:pt x="1850265" y="386366"/>
                  <a:pt x="1862002" y="375102"/>
                  <a:pt x="1867437" y="360609"/>
                </a:cubicBezTo>
                <a:cubicBezTo>
                  <a:pt x="1875123" y="340113"/>
                  <a:pt x="1875006" y="317450"/>
                  <a:pt x="1880315" y="296214"/>
                </a:cubicBezTo>
                <a:cubicBezTo>
                  <a:pt x="1883607" y="283044"/>
                  <a:pt x="1888901" y="270457"/>
                  <a:pt x="1893194" y="257578"/>
                </a:cubicBezTo>
                <a:cubicBezTo>
                  <a:pt x="1897487" y="227527"/>
                  <a:pt x="1900120" y="197192"/>
                  <a:pt x="1906073" y="167426"/>
                </a:cubicBezTo>
                <a:cubicBezTo>
                  <a:pt x="1908735" y="154114"/>
                  <a:pt x="1915222" y="141842"/>
                  <a:pt x="1918952" y="128789"/>
                </a:cubicBezTo>
                <a:cubicBezTo>
                  <a:pt x="1923815" y="111770"/>
                  <a:pt x="1927991" y="94552"/>
                  <a:pt x="1931831" y="77273"/>
                </a:cubicBezTo>
                <a:cubicBezTo>
                  <a:pt x="1945552" y="15529"/>
                  <a:pt x="1944710" y="33423"/>
                  <a:pt x="1944710" y="0"/>
                </a:cubicBezTo>
              </a:path>
            </a:pathLst>
          </a:cu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6001555" y="1098063"/>
          <a:ext cx="5074279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4897"/>
                <a:gridCol w="724897"/>
                <a:gridCol w="724897"/>
                <a:gridCol w="724897"/>
                <a:gridCol w="724897"/>
                <a:gridCol w="724897"/>
                <a:gridCol w="724897"/>
              </a:tblGrid>
              <a:tr h="2542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4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52" name="Oval 51"/>
          <p:cNvSpPr/>
          <p:nvPr/>
        </p:nvSpPr>
        <p:spPr>
          <a:xfrm>
            <a:off x="4843884" y="4381518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6918694" y="4381518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605154" y="2162531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10</a:t>
            </a:r>
            <a:endParaRPr lang="en-US" sz="1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500124" y="2924124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30</a:t>
            </a:r>
            <a:endParaRPr lang="en-US" sz="1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1857587" y="4224267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</a:t>
            </a:r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466710" y="2791577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45</a:t>
            </a:r>
            <a:endParaRPr lang="en-US" sz="1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2541488" y="3462711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25</a:t>
            </a:r>
            <a:endParaRPr lang="en-US" sz="12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4062415" y="2362183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5</a:t>
            </a:r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3554167" y="2828402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40</a:t>
            </a:r>
            <a:endParaRPr lang="en-US" sz="12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126066" y="3523393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35</a:t>
            </a:r>
            <a:endParaRPr lang="en-US" sz="12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4341660" y="4193649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15</a:t>
            </a:r>
            <a:endParaRPr lang="en-US" sz="12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3246761" y="4107804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55</a:t>
            </a:r>
            <a:endParaRPr lang="en-US" sz="12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6022144" y="4354800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10</a:t>
            </a:r>
            <a:endParaRPr lang="en-US" sz="1200" b="1" dirty="0"/>
          </a:p>
        </p:txBody>
      </p:sp>
      <p:cxnSp>
        <p:nvCxnSpPr>
          <p:cNvPr id="84" name="Straight Connector 83"/>
          <p:cNvCxnSpPr>
            <a:stCxn id="52" idx="5"/>
          </p:cNvCxnSpPr>
          <p:nvPr/>
        </p:nvCxnSpPr>
        <p:spPr>
          <a:xfrm>
            <a:off x="5228632" y="4843216"/>
            <a:ext cx="389578" cy="477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5069264" y="4893200"/>
            <a:ext cx="1752" cy="606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53" idx="3"/>
          </p:cNvCxnSpPr>
          <p:nvPr/>
        </p:nvCxnSpPr>
        <p:spPr>
          <a:xfrm flipH="1">
            <a:off x="6410388" y="4843216"/>
            <a:ext cx="574318" cy="639931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53" idx="4"/>
          </p:cNvCxnSpPr>
          <p:nvPr/>
        </p:nvCxnSpPr>
        <p:spPr>
          <a:xfrm>
            <a:off x="7144074" y="4922431"/>
            <a:ext cx="0" cy="560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53" idx="6"/>
          </p:cNvCxnSpPr>
          <p:nvPr/>
        </p:nvCxnSpPr>
        <p:spPr>
          <a:xfrm>
            <a:off x="7369454" y="4651975"/>
            <a:ext cx="493286" cy="191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52" idx="6"/>
            <a:endCxn id="53" idx="2"/>
          </p:cNvCxnSpPr>
          <p:nvPr/>
        </p:nvCxnSpPr>
        <p:spPr>
          <a:xfrm>
            <a:off x="5294644" y="4651975"/>
            <a:ext cx="162405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03" name="Table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948017"/>
              </p:ext>
            </p:extLst>
          </p:nvPr>
        </p:nvGraphicFramePr>
        <p:xfrm>
          <a:off x="8127856" y="4011769"/>
          <a:ext cx="2467541" cy="2530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257"/>
                <a:gridCol w="411257"/>
                <a:gridCol w="376724"/>
                <a:gridCol w="445789"/>
                <a:gridCol w="411257"/>
                <a:gridCol w="411257"/>
              </a:tblGrid>
              <a:tr h="335526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" name="Table 110"/>
          <p:cNvGraphicFramePr>
            <a:graphicFrameLocks noGrp="1"/>
          </p:cNvGraphicFramePr>
          <p:nvPr/>
        </p:nvGraphicFramePr>
        <p:xfrm>
          <a:off x="351326" y="4906346"/>
          <a:ext cx="423076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128"/>
                <a:gridCol w="705128"/>
                <a:gridCol w="705128"/>
                <a:gridCol w="705128"/>
                <a:gridCol w="705128"/>
                <a:gridCol w="705128"/>
              </a:tblGrid>
              <a:tr h="3302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3" name="TextBox 112"/>
          <p:cNvSpPr txBox="1"/>
          <p:nvPr/>
        </p:nvSpPr>
        <p:spPr>
          <a:xfrm>
            <a:off x="290156" y="469409"/>
            <a:ext cx="5410529" cy="120032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vertex selected is “4” due to which there may be changes in closeness of vertices.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That the vertices which were close to vertex 1,2,6,3 may modified due to selection of vertex 4.</a:t>
            </a:r>
          </a:p>
        </p:txBody>
      </p:sp>
      <p:sp>
        <p:nvSpPr>
          <p:cNvPr id="44" name="Oval 43"/>
          <p:cNvSpPr/>
          <p:nvPr/>
        </p:nvSpPr>
        <p:spPr>
          <a:xfrm>
            <a:off x="6061074" y="5416811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671202" y="5202789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25</a:t>
            </a:r>
            <a:endParaRPr lang="en-US" sz="12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11350" y="5811203"/>
          <a:ext cx="426064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108"/>
                <a:gridCol w="710108"/>
                <a:gridCol w="710108"/>
                <a:gridCol w="710108"/>
                <a:gridCol w="710108"/>
                <a:gridCol w="710108"/>
              </a:tblGrid>
              <a:tr h="3390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0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0" name="Oval 49"/>
          <p:cNvSpPr/>
          <p:nvPr/>
        </p:nvSpPr>
        <p:spPr>
          <a:xfrm>
            <a:off x="7218533" y="5687267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13" name="Straight Connector 12"/>
          <p:cNvCxnSpPr>
            <a:stCxn id="44" idx="5"/>
            <a:endCxn id="50" idx="2"/>
          </p:cNvCxnSpPr>
          <p:nvPr/>
        </p:nvCxnSpPr>
        <p:spPr>
          <a:xfrm>
            <a:off x="6445822" y="5878509"/>
            <a:ext cx="772711" cy="792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746640" y="5959818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15</a:t>
            </a:r>
            <a:endParaRPr lang="en-US" sz="12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000657"/>
              </p:ext>
            </p:extLst>
          </p:nvPr>
        </p:nvGraphicFramePr>
        <p:xfrm>
          <a:off x="314969" y="3900279"/>
          <a:ext cx="4257030" cy="751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505"/>
                <a:gridCol w="709505"/>
                <a:gridCol w="709505"/>
                <a:gridCol w="709505"/>
                <a:gridCol w="709505"/>
                <a:gridCol w="709505"/>
              </a:tblGrid>
              <a:tr h="3758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8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" name="Oval 50"/>
          <p:cNvSpPr/>
          <p:nvPr/>
        </p:nvSpPr>
        <p:spPr>
          <a:xfrm>
            <a:off x="5031585" y="5608052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16" name="Straight Connector 15"/>
          <p:cNvCxnSpPr>
            <a:stCxn id="44" idx="2"/>
            <a:endCxn id="51" idx="6"/>
          </p:cNvCxnSpPr>
          <p:nvPr/>
        </p:nvCxnSpPr>
        <p:spPr>
          <a:xfrm flipH="1">
            <a:off x="5482345" y="5687268"/>
            <a:ext cx="578729" cy="19124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651806" y="5819223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20</a:t>
            </a:r>
            <a:endParaRPr lang="en-US" sz="1200" b="1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609280"/>
              </p:ext>
            </p:extLst>
          </p:nvPr>
        </p:nvGraphicFramePr>
        <p:xfrm>
          <a:off x="290156" y="2924124"/>
          <a:ext cx="4281846" cy="815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641"/>
                <a:gridCol w="713641"/>
                <a:gridCol w="713641"/>
                <a:gridCol w="713641"/>
                <a:gridCol w="713641"/>
                <a:gridCol w="713641"/>
              </a:tblGrid>
              <a:tr h="4077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16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113" grpId="0" animBg="1"/>
      <p:bldP spid="44" grpId="0" animBg="1"/>
      <p:bldP spid="50" grpId="0" animBg="1"/>
      <p:bldP spid="5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Prim’s method: Output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2"/>
            <a:ext cx="10515600" cy="515953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</a:p>
          <a:p>
            <a:r>
              <a:rPr lang="en-US" dirty="0" smtClean="0"/>
              <a:t>Consider the following graph: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74255" y="2240924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345290" y="2165797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708600" y="3391437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672888" y="2850524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513529" y="4090886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11" name="Straight Connector 10"/>
          <p:cNvCxnSpPr>
            <a:stCxn id="4" idx="6"/>
          </p:cNvCxnSpPr>
          <p:nvPr/>
        </p:nvCxnSpPr>
        <p:spPr>
          <a:xfrm flipV="1">
            <a:off x="2125015" y="2511380"/>
            <a:ext cx="1220275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4"/>
            <a:endCxn id="6" idx="0"/>
          </p:cNvCxnSpPr>
          <p:nvPr/>
        </p:nvCxnSpPr>
        <p:spPr>
          <a:xfrm>
            <a:off x="1899635" y="2781837"/>
            <a:ext cx="34345" cy="6096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4"/>
          </p:cNvCxnSpPr>
          <p:nvPr/>
        </p:nvCxnSpPr>
        <p:spPr>
          <a:xfrm flipH="1">
            <a:off x="3537664" y="2706710"/>
            <a:ext cx="33006" cy="7250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9" idx="6"/>
          </p:cNvCxnSpPr>
          <p:nvPr/>
        </p:nvCxnSpPr>
        <p:spPr>
          <a:xfrm flipH="1">
            <a:off x="2964289" y="3964548"/>
            <a:ext cx="501204" cy="3967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9" idx="2"/>
          </p:cNvCxnSpPr>
          <p:nvPr/>
        </p:nvCxnSpPr>
        <p:spPr>
          <a:xfrm>
            <a:off x="1986572" y="3914874"/>
            <a:ext cx="526957" cy="44646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7" idx="1"/>
          </p:cNvCxnSpPr>
          <p:nvPr/>
        </p:nvCxnSpPr>
        <p:spPr>
          <a:xfrm>
            <a:off x="3796050" y="2474890"/>
            <a:ext cx="942850" cy="4548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763044" y="3302797"/>
            <a:ext cx="942850" cy="39945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32" idx="1"/>
          </p:cNvCxnSpPr>
          <p:nvPr/>
        </p:nvCxnSpPr>
        <p:spPr>
          <a:xfrm>
            <a:off x="2014209" y="2734565"/>
            <a:ext cx="1364087" cy="77644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312284" y="3431792"/>
            <a:ext cx="450760" cy="54091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35" name="Straight Connector 34"/>
          <p:cNvCxnSpPr>
            <a:stCxn id="9" idx="1"/>
          </p:cNvCxnSpPr>
          <p:nvPr/>
        </p:nvCxnSpPr>
        <p:spPr>
          <a:xfrm flipV="1">
            <a:off x="2579541" y="2637719"/>
            <a:ext cx="831761" cy="15323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2949262" y="3438659"/>
            <a:ext cx="1944720" cy="1146220"/>
          </a:xfrm>
          <a:custGeom>
            <a:avLst/>
            <a:gdLst>
              <a:gd name="connsiteX0" fmla="*/ 0 w 1944720"/>
              <a:gd name="connsiteY0" fmla="*/ 1081826 h 1146220"/>
              <a:gd name="connsiteX1" fmla="*/ 64394 w 1944720"/>
              <a:gd name="connsiteY1" fmla="*/ 1107583 h 1146220"/>
              <a:gd name="connsiteX2" fmla="*/ 141668 w 1944720"/>
              <a:gd name="connsiteY2" fmla="*/ 1146220 h 1146220"/>
              <a:gd name="connsiteX3" fmla="*/ 412124 w 1944720"/>
              <a:gd name="connsiteY3" fmla="*/ 1133341 h 1146220"/>
              <a:gd name="connsiteX4" fmla="*/ 450761 w 1944720"/>
              <a:gd name="connsiteY4" fmla="*/ 1120462 h 1146220"/>
              <a:gd name="connsiteX5" fmla="*/ 579549 w 1944720"/>
              <a:gd name="connsiteY5" fmla="*/ 1094704 h 1146220"/>
              <a:gd name="connsiteX6" fmla="*/ 618186 w 1944720"/>
              <a:gd name="connsiteY6" fmla="*/ 1081826 h 1146220"/>
              <a:gd name="connsiteX7" fmla="*/ 811369 w 1944720"/>
              <a:gd name="connsiteY7" fmla="*/ 1068947 h 1146220"/>
              <a:gd name="connsiteX8" fmla="*/ 991673 w 1944720"/>
              <a:gd name="connsiteY8" fmla="*/ 1030310 h 1146220"/>
              <a:gd name="connsiteX9" fmla="*/ 1068946 w 1944720"/>
              <a:gd name="connsiteY9" fmla="*/ 1004552 h 1146220"/>
              <a:gd name="connsiteX10" fmla="*/ 1107583 w 1944720"/>
              <a:gd name="connsiteY10" fmla="*/ 978795 h 1146220"/>
              <a:gd name="connsiteX11" fmla="*/ 1171977 w 1944720"/>
              <a:gd name="connsiteY11" fmla="*/ 965916 h 1146220"/>
              <a:gd name="connsiteX12" fmla="*/ 1275008 w 1944720"/>
              <a:gd name="connsiteY12" fmla="*/ 888642 h 1146220"/>
              <a:gd name="connsiteX13" fmla="*/ 1300766 w 1944720"/>
              <a:gd name="connsiteY13" fmla="*/ 850006 h 1146220"/>
              <a:gd name="connsiteX14" fmla="*/ 1352282 w 1944720"/>
              <a:gd name="connsiteY14" fmla="*/ 811369 h 1146220"/>
              <a:gd name="connsiteX15" fmla="*/ 1468192 w 1944720"/>
              <a:gd name="connsiteY15" fmla="*/ 759854 h 1146220"/>
              <a:gd name="connsiteX16" fmla="*/ 1545465 w 1944720"/>
              <a:gd name="connsiteY16" fmla="*/ 682580 h 1146220"/>
              <a:gd name="connsiteX17" fmla="*/ 1571223 w 1944720"/>
              <a:gd name="connsiteY17" fmla="*/ 618186 h 1146220"/>
              <a:gd name="connsiteX18" fmla="*/ 1609859 w 1944720"/>
              <a:gd name="connsiteY18" fmla="*/ 528034 h 1146220"/>
              <a:gd name="connsiteX19" fmla="*/ 1712890 w 1944720"/>
              <a:gd name="connsiteY19" fmla="*/ 450761 h 1146220"/>
              <a:gd name="connsiteX20" fmla="*/ 1803042 w 1944720"/>
              <a:gd name="connsiteY20" fmla="*/ 425003 h 1146220"/>
              <a:gd name="connsiteX21" fmla="*/ 1841679 w 1944720"/>
              <a:gd name="connsiteY21" fmla="*/ 399245 h 1146220"/>
              <a:gd name="connsiteX22" fmla="*/ 1867437 w 1944720"/>
              <a:gd name="connsiteY22" fmla="*/ 360609 h 1146220"/>
              <a:gd name="connsiteX23" fmla="*/ 1880315 w 1944720"/>
              <a:gd name="connsiteY23" fmla="*/ 296214 h 1146220"/>
              <a:gd name="connsiteX24" fmla="*/ 1893194 w 1944720"/>
              <a:gd name="connsiteY24" fmla="*/ 257578 h 1146220"/>
              <a:gd name="connsiteX25" fmla="*/ 1906073 w 1944720"/>
              <a:gd name="connsiteY25" fmla="*/ 167426 h 1146220"/>
              <a:gd name="connsiteX26" fmla="*/ 1918952 w 1944720"/>
              <a:gd name="connsiteY26" fmla="*/ 128789 h 1146220"/>
              <a:gd name="connsiteX27" fmla="*/ 1931831 w 1944720"/>
              <a:gd name="connsiteY27" fmla="*/ 77273 h 1146220"/>
              <a:gd name="connsiteX28" fmla="*/ 1944710 w 1944720"/>
              <a:gd name="connsiteY28" fmla="*/ 0 h 114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944720" h="1146220">
                <a:moveTo>
                  <a:pt x="0" y="1081826"/>
                </a:moveTo>
                <a:cubicBezTo>
                  <a:pt x="21465" y="1090412"/>
                  <a:pt x="43717" y="1097244"/>
                  <a:pt x="64394" y="1107583"/>
                </a:cubicBezTo>
                <a:cubicBezTo>
                  <a:pt x="164262" y="1157517"/>
                  <a:pt x="44550" y="1113847"/>
                  <a:pt x="141668" y="1146220"/>
                </a:cubicBezTo>
                <a:cubicBezTo>
                  <a:pt x="231820" y="1141927"/>
                  <a:pt x="322182" y="1140836"/>
                  <a:pt x="412124" y="1133341"/>
                </a:cubicBezTo>
                <a:cubicBezTo>
                  <a:pt x="425653" y="1132214"/>
                  <a:pt x="437533" y="1123515"/>
                  <a:pt x="450761" y="1120462"/>
                </a:cubicBezTo>
                <a:cubicBezTo>
                  <a:pt x="493419" y="1110618"/>
                  <a:pt x="538016" y="1108547"/>
                  <a:pt x="579549" y="1094704"/>
                </a:cubicBezTo>
                <a:cubicBezTo>
                  <a:pt x="592428" y="1090411"/>
                  <a:pt x="604693" y="1083325"/>
                  <a:pt x="618186" y="1081826"/>
                </a:cubicBezTo>
                <a:cubicBezTo>
                  <a:pt x="682329" y="1074699"/>
                  <a:pt x="746975" y="1073240"/>
                  <a:pt x="811369" y="1068947"/>
                </a:cubicBezTo>
                <a:cubicBezTo>
                  <a:pt x="921477" y="1032244"/>
                  <a:pt x="861701" y="1046557"/>
                  <a:pt x="991673" y="1030310"/>
                </a:cubicBezTo>
                <a:cubicBezTo>
                  <a:pt x="1017431" y="1021724"/>
                  <a:pt x="1046355" y="1019612"/>
                  <a:pt x="1068946" y="1004552"/>
                </a:cubicBezTo>
                <a:cubicBezTo>
                  <a:pt x="1081825" y="995966"/>
                  <a:pt x="1093090" y="984230"/>
                  <a:pt x="1107583" y="978795"/>
                </a:cubicBezTo>
                <a:cubicBezTo>
                  <a:pt x="1128079" y="971109"/>
                  <a:pt x="1150512" y="970209"/>
                  <a:pt x="1171977" y="965916"/>
                </a:cubicBezTo>
                <a:cubicBezTo>
                  <a:pt x="1206321" y="940158"/>
                  <a:pt x="1251194" y="924361"/>
                  <a:pt x="1275008" y="888642"/>
                </a:cubicBezTo>
                <a:cubicBezTo>
                  <a:pt x="1283594" y="875763"/>
                  <a:pt x="1289821" y="860951"/>
                  <a:pt x="1300766" y="850006"/>
                </a:cubicBezTo>
                <a:cubicBezTo>
                  <a:pt x="1315944" y="834828"/>
                  <a:pt x="1333876" y="822413"/>
                  <a:pt x="1352282" y="811369"/>
                </a:cubicBezTo>
                <a:cubicBezTo>
                  <a:pt x="1408165" y="777839"/>
                  <a:pt x="1418042" y="776571"/>
                  <a:pt x="1468192" y="759854"/>
                </a:cubicBezTo>
                <a:cubicBezTo>
                  <a:pt x="1511198" y="727599"/>
                  <a:pt x="1522866" y="727777"/>
                  <a:pt x="1545465" y="682580"/>
                </a:cubicBezTo>
                <a:cubicBezTo>
                  <a:pt x="1555804" y="661902"/>
                  <a:pt x="1563912" y="640118"/>
                  <a:pt x="1571223" y="618186"/>
                </a:cubicBezTo>
                <a:cubicBezTo>
                  <a:pt x="1584153" y="579395"/>
                  <a:pt x="1577520" y="557139"/>
                  <a:pt x="1609859" y="528034"/>
                </a:cubicBezTo>
                <a:cubicBezTo>
                  <a:pt x="1641768" y="499316"/>
                  <a:pt x="1671242" y="461173"/>
                  <a:pt x="1712890" y="450761"/>
                </a:cubicBezTo>
                <a:cubicBezTo>
                  <a:pt x="1729397" y="446634"/>
                  <a:pt x="1784565" y="434242"/>
                  <a:pt x="1803042" y="425003"/>
                </a:cubicBezTo>
                <a:cubicBezTo>
                  <a:pt x="1816886" y="418081"/>
                  <a:pt x="1828800" y="407831"/>
                  <a:pt x="1841679" y="399245"/>
                </a:cubicBezTo>
                <a:cubicBezTo>
                  <a:pt x="1850265" y="386366"/>
                  <a:pt x="1862002" y="375102"/>
                  <a:pt x="1867437" y="360609"/>
                </a:cubicBezTo>
                <a:cubicBezTo>
                  <a:pt x="1875123" y="340113"/>
                  <a:pt x="1875006" y="317450"/>
                  <a:pt x="1880315" y="296214"/>
                </a:cubicBezTo>
                <a:cubicBezTo>
                  <a:pt x="1883607" y="283044"/>
                  <a:pt x="1888901" y="270457"/>
                  <a:pt x="1893194" y="257578"/>
                </a:cubicBezTo>
                <a:cubicBezTo>
                  <a:pt x="1897487" y="227527"/>
                  <a:pt x="1900120" y="197192"/>
                  <a:pt x="1906073" y="167426"/>
                </a:cubicBezTo>
                <a:cubicBezTo>
                  <a:pt x="1908735" y="154114"/>
                  <a:pt x="1915222" y="141842"/>
                  <a:pt x="1918952" y="128789"/>
                </a:cubicBezTo>
                <a:cubicBezTo>
                  <a:pt x="1923815" y="111770"/>
                  <a:pt x="1927991" y="94552"/>
                  <a:pt x="1931831" y="77273"/>
                </a:cubicBezTo>
                <a:cubicBezTo>
                  <a:pt x="1945552" y="15529"/>
                  <a:pt x="1944710" y="33423"/>
                  <a:pt x="1944710" y="0"/>
                </a:cubicBezTo>
              </a:path>
            </a:pathLst>
          </a:cu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6001555" y="1098063"/>
          <a:ext cx="5074279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4897"/>
                <a:gridCol w="724897"/>
                <a:gridCol w="724897"/>
                <a:gridCol w="724897"/>
                <a:gridCol w="724897"/>
                <a:gridCol w="724897"/>
                <a:gridCol w="724897"/>
              </a:tblGrid>
              <a:tr h="2542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4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2605154" y="2162531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10</a:t>
            </a:r>
            <a:endParaRPr lang="en-US" sz="1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500124" y="2924124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30</a:t>
            </a:r>
            <a:endParaRPr lang="en-US" sz="1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1857587" y="4224267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</a:t>
            </a:r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466710" y="2791577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45</a:t>
            </a:r>
            <a:endParaRPr lang="en-US" sz="1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2541488" y="3462711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25</a:t>
            </a:r>
            <a:endParaRPr lang="en-US" sz="12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4062415" y="2362183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5</a:t>
            </a:r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3554167" y="2828402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40</a:t>
            </a:r>
            <a:endParaRPr lang="en-US" sz="12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126066" y="3523393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35</a:t>
            </a:r>
            <a:endParaRPr lang="en-US" sz="12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4341660" y="4193649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15</a:t>
            </a:r>
            <a:endParaRPr lang="en-US" sz="12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3246761" y="4107804"/>
            <a:ext cx="3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55</a:t>
            </a:r>
            <a:endParaRPr lang="en-US" sz="12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844217"/>
              </p:ext>
            </p:extLst>
          </p:nvPr>
        </p:nvGraphicFramePr>
        <p:xfrm>
          <a:off x="5985736" y="3972703"/>
          <a:ext cx="5193126" cy="2570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1042"/>
                <a:gridCol w="1731042"/>
                <a:gridCol w="1731042"/>
              </a:tblGrid>
              <a:tr h="36725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Vertex 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Vertex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Cost</a:t>
                      </a:r>
                      <a:endParaRPr lang="en-US" b="1" dirty="0"/>
                    </a:p>
                  </a:txBody>
                  <a:tcPr/>
                </a:tc>
              </a:tr>
              <a:tr h="36725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</a:tr>
              <a:tr h="36725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</a:t>
                      </a:r>
                      <a:endParaRPr lang="en-US" b="1" dirty="0"/>
                    </a:p>
                  </a:txBody>
                  <a:tcPr/>
                </a:tc>
              </a:tr>
              <a:tr h="36725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</a:tr>
              <a:tr h="36725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</a:tr>
              <a:tr h="36725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/>
                </a:tc>
              </a:tr>
              <a:tr h="36725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14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Algorithm: Prim’s Algorithm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r>
              <a:rPr lang="en-US" dirty="0" smtClean="0"/>
              <a:t>Data Structures: Input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ost[1..n, 1..n] </a:t>
            </a:r>
            <a:r>
              <a:rPr lang="en-US" dirty="0" smtClean="0">
                <a:sym typeface="Wingdings" panose="05000000000000000000" pitchFamily="2" charset="2"/>
              </a:rPr>
              <a:t> To store the cost information</a:t>
            </a:r>
          </a:p>
          <a:p>
            <a:r>
              <a:rPr lang="en-US" dirty="0" smtClean="0"/>
              <a:t>Intermediate:</a:t>
            </a:r>
          </a:p>
          <a:p>
            <a:pPr lvl="1"/>
            <a:r>
              <a:rPr lang="en-US" dirty="0" smtClean="0"/>
              <a:t>near[1..n] </a:t>
            </a:r>
            <a:r>
              <a:rPr lang="en-US" dirty="0" smtClean="0">
                <a:sym typeface="Wingdings" panose="05000000000000000000" pitchFamily="2" charset="2"/>
              </a:rPr>
              <a:t> To store near information for selected vertex</a:t>
            </a:r>
            <a:endParaRPr lang="en-US" dirty="0"/>
          </a:p>
          <a:p>
            <a:r>
              <a:rPr lang="en-US" dirty="0" smtClean="0"/>
              <a:t>Output:</a:t>
            </a:r>
          </a:p>
          <a:p>
            <a:pPr lvl="1"/>
            <a:r>
              <a:rPr lang="en-US" dirty="0" err="1" smtClean="0"/>
              <a:t>mincost</a:t>
            </a:r>
            <a:r>
              <a:rPr lang="en-US" dirty="0" smtClean="0"/>
              <a:t>=0</a:t>
            </a:r>
          </a:p>
          <a:p>
            <a:pPr lvl="1"/>
            <a:r>
              <a:rPr lang="en-US" dirty="0" smtClean="0"/>
              <a:t>t[1..n-1, 1..3] </a:t>
            </a:r>
            <a:r>
              <a:rPr lang="en-US" dirty="0" smtClean="0">
                <a:sym typeface="Wingdings" panose="05000000000000000000" pitchFamily="2" charset="2"/>
              </a:rPr>
              <a:t> To store the spanning tree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392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30655"/>
            <a:ext cx="10515600" cy="6568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887506"/>
            <a:ext cx="5181600" cy="55670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 smtClean="0"/>
              <a:t>Algorithm Prim(</a:t>
            </a:r>
            <a:r>
              <a:rPr lang="en-US" i="1" dirty="0" err="1" smtClean="0"/>
              <a:t>cost,n</a:t>
            </a:r>
            <a:r>
              <a:rPr lang="en-US" i="1" dirty="0" smtClean="0"/>
              <a:t>: </a:t>
            </a:r>
            <a:r>
              <a:rPr lang="en-US" i="1" dirty="0" err="1" smtClean="0"/>
              <a:t>mincost,t</a:t>
            </a:r>
            <a:r>
              <a:rPr lang="en-US" i="1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457200" lvl="1" indent="0"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Step 1: Select an edge of minimum cost from the cost matrix and let it be cost[</a:t>
            </a:r>
            <a:r>
              <a:rPr lang="en-US" sz="2000" b="1" i="1" dirty="0" err="1" smtClean="0">
                <a:solidFill>
                  <a:srgbClr val="C00000"/>
                </a:solidFill>
              </a:rPr>
              <a:t>k,l</a:t>
            </a:r>
            <a:r>
              <a:rPr lang="en-US" sz="2000" b="1" i="1" dirty="0" smtClean="0">
                <a:solidFill>
                  <a:srgbClr val="C00000"/>
                </a:solidFill>
              </a:rPr>
              <a:t>]</a:t>
            </a:r>
          </a:p>
          <a:p>
            <a:pPr marL="457200" lvl="1" indent="0">
              <a:buNone/>
            </a:pPr>
            <a:r>
              <a:rPr lang="en-US" dirty="0" err="1" smtClean="0"/>
              <a:t>mincost</a:t>
            </a:r>
            <a:r>
              <a:rPr lang="en-US" dirty="0"/>
              <a:t> </a:t>
            </a:r>
            <a:r>
              <a:rPr lang="en-US" dirty="0" smtClean="0"/>
              <a:t>= cost[</a:t>
            </a:r>
            <a:r>
              <a:rPr lang="en-US" dirty="0" err="1" smtClean="0"/>
              <a:t>k,l</a:t>
            </a:r>
            <a:r>
              <a:rPr lang="en-US" dirty="0" smtClean="0"/>
              <a:t>];</a:t>
            </a:r>
          </a:p>
          <a:p>
            <a:pPr marL="457200" lvl="1" indent="0">
              <a:buNone/>
            </a:pPr>
            <a:r>
              <a:rPr lang="en-US" dirty="0"/>
              <a:t>t</a:t>
            </a:r>
            <a:r>
              <a:rPr lang="en-US" dirty="0" smtClean="0"/>
              <a:t>[1,1] = k;	t[1,2] = l;  </a:t>
            </a:r>
          </a:p>
          <a:p>
            <a:pPr marL="457200" lvl="1" indent="0">
              <a:buNone/>
            </a:pPr>
            <a:r>
              <a:rPr lang="en-US" dirty="0" smtClean="0"/>
              <a:t>t[1,3] = cost[</a:t>
            </a:r>
            <a:r>
              <a:rPr lang="en-US" dirty="0" err="1" smtClean="0"/>
              <a:t>k,l</a:t>
            </a:r>
            <a:r>
              <a:rPr lang="en-US" dirty="0" smtClean="0"/>
              <a:t>]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2060"/>
                </a:solidFill>
              </a:rPr>
              <a:t>f</a:t>
            </a:r>
            <a:r>
              <a:rPr lang="en-US" b="1" dirty="0" smtClean="0">
                <a:solidFill>
                  <a:srgbClr val="002060"/>
                </a:solidFill>
              </a:rPr>
              <a:t>or 1 = 1 to n do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{</a:t>
            </a:r>
          </a:p>
          <a:p>
            <a:pPr marL="914400" lvl="2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i</a:t>
            </a:r>
            <a:r>
              <a:rPr lang="en-US" sz="2400" b="1" dirty="0" smtClean="0">
                <a:solidFill>
                  <a:srgbClr val="002060"/>
                </a:solidFill>
              </a:rPr>
              <a:t>f cost[</a:t>
            </a:r>
            <a:r>
              <a:rPr lang="en-US" sz="2400" b="1" dirty="0" err="1" smtClean="0">
                <a:solidFill>
                  <a:srgbClr val="002060"/>
                </a:solidFill>
              </a:rPr>
              <a:t>i,l</a:t>
            </a:r>
            <a:r>
              <a:rPr lang="en-US" sz="2400" b="1" dirty="0" smtClean="0">
                <a:solidFill>
                  <a:srgbClr val="002060"/>
                </a:solidFill>
              </a:rPr>
              <a:t>] &lt; cost[</a:t>
            </a:r>
            <a:r>
              <a:rPr lang="en-US" sz="2400" b="1" dirty="0" err="1">
                <a:solidFill>
                  <a:srgbClr val="002060"/>
                </a:solidFill>
              </a:rPr>
              <a:t>i</a:t>
            </a:r>
            <a:r>
              <a:rPr lang="en-US" sz="2400" b="1" dirty="0" err="1" smtClean="0">
                <a:solidFill>
                  <a:srgbClr val="002060"/>
                </a:solidFill>
              </a:rPr>
              <a:t>,k</a:t>
            </a:r>
            <a:r>
              <a:rPr lang="en-US" sz="2400" b="1" dirty="0" smtClean="0">
                <a:solidFill>
                  <a:srgbClr val="002060"/>
                </a:solidFill>
              </a:rPr>
              <a:t>] then</a:t>
            </a:r>
          </a:p>
          <a:p>
            <a:pPr marL="1371600" lvl="3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near[</a:t>
            </a:r>
            <a:r>
              <a:rPr lang="en-US" sz="2400" b="1" dirty="0" err="1" smtClean="0">
                <a:solidFill>
                  <a:srgbClr val="002060"/>
                </a:solidFill>
              </a:rPr>
              <a:t>i</a:t>
            </a:r>
            <a:r>
              <a:rPr lang="en-US" sz="2400" b="1" dirty="0" smtClean="0">
                <a:solidFill>
                  <a:srgbClr val="002060"/>
                </a:solidFill>
              </a:rPr>
              <a:t>] = l;</a:t>
            </a:r>
          </a:p>
          <a:p>
            <a:pPr marL="1371600" lvl="3" indent="-457200">
              <a:buNone/>
            </a:pPr>
            <a:r>
              <a:rPr lang="en-US" sz="2400" b="1" dirty="0">
                <a:solidFill>
                  <a:srgbClr val="002060"/>
                </a:solidFill>
              </a:rPr>
              <a:t>e</a:t>
            </a:r>
            <a:r>
              <a:rPr lang="en-US" sz="2400" b="1" dirty="0" smtClean="0">
                <a:solidFill>
                  <a:srgbClr val="002060"/>
                </a:solidFill>
              </a:rPr>
              <a:t>lse</a:t>
            </a:r>
          </a:p>
          <a:p>
            <a:pPr marL="1371600" lvl="3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n</a:t>
            </a:r>
            <a:r>
              <a:rPr lang="en-US" sz="2400" b="1" dirty="0" smtClean="0">
                <a:solidFill>
                  <a:srgbClr val="002060"/>
                </a:solidFill>
              </a:rPr>
              <a:t>ear[</a:t>
            </a:r>
            <a:r>
              <a:rPr lang="en-US" sz="2400" b="1" dirty="0" err="1" smtClean="0">
                <a:solidFill>
                  <a:srgbClr val="002060"/>
                </a:solidFill>
              </a:rPr>
              <a:t>i</a:t>
            </a:r>
            <a:r>
              <a:rPr lang="en-US" sz="2400" b="1" dirty="0" smtClean="0">
                <a:solidFill>
                  <a:srgbClr val="002060"/>
                </a:solidFill>
              </a:rPr>
              <a:t>] = k;</a:t>
            </a:r>
            <a:endParaRPr lang="en-US" sz="2400" b="1" dirty="0">
              <a:solidFill>
                <a:srgbClr val="002060"/>
              </a:solidFill>
            </a:endParaRPr>
          </a:p>
          <a:p>
            <a:pPr marL="1371600" lvl="3" indent="-91440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} //end of for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75764"/>
            <a:ext cx="5181600" cy="53788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 2 to n-1 do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let j be an index such that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C00000"/>
                </a:solidFill>
              </a:rPr>
              <a:t>(near[j] ≠ 0 and cost[near[j], j] = minimum)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 smtClean="0"/>
              <a:t>t[i,1] = j;   t[i.2] = near[j]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t[i,3] = cost[near[j],j]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near[j] =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</a:t>
            </a:r>
            <a:r>
              <a:rPr lang="en-US" dirty="0" smtClean="0"/>
              <a:t>for k = 1 to n do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 if((near[k] ≠ 0) and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      cost[</a:t>
            </a:r>
            <a:r>
              <a:rPr lang="en-US" dirty="0" err="1" smtClean="0">
                <a:solidFill>
                  <a:srgbClr val="C00000"/>
                </a:solidFill>
              </a:rPr>
              <a:t>k,near</a:t>
            </a:r>
            <a:r>
              <a:rPr lang="en-US" dirty="0" smtClean="0">
                <a:solidFill>
                  <a:srgbClr val="C00000"/>
                </a:solidFill>
              </a:rPr>
              <a:t>[k] &gt; cost[</a:t>
            </a:r>
            <a:r>
              <a:rPr lang="en-US" dirty="0" err="1" smtClean="0">
                <a:solidFill>
                  <a:srgbClr val="C00000"/>
                </a:solidFill>
              </a:rPr>
              <a:t>k,j</a:t>
            </a:r>
            <a:r>
              <a:rPr lang="en-US" dirty="0" smtClean="0">
                <a:solidFill>
                  <a:srgbClr val="C00000"/>
                </a:solidFill>
              </a:rPr>
              <a:t>]))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         near[k] = j;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  } //End of for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 //End of algorithm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3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06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Basic Characteristics – Greedy algorithms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476749"/>
            <a:ext cx="6234953" cy="2019486"/>
          </a:xfrm>
          <a:prstGeom prst="rect">
            <a:avLst/>
          </a:prstGeom>
          <a:ln w="38100" cap="sq">
            <a:solidFill>
              <a:schemeClr val="accent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3933" y="2904565"/>
            <a:ext cx="3859867" cy="1183340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99" y="3708960"/>
            <a:ext cx="6234953" cy="28128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5136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Minimum Cost Spanning Tree: Prim’s Algorithm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2"/>
            <a:ext cx="10515600" cy="5159531"/>
          </a:xfrm>
        </p:spPr>
        <p:txBody>
          <a:bodyPr>
            <a:normAutofit/>
          </a:bodyPr>
          <a:lstStyle/>
          <a:p>
            <a:r>
              <a:rPr lang="en-US" dirty="0" smtClean="0"/>
              <a:t>Designed by Robert C. Prim in 1957 and was modified by </a:t>
            </a:r>
            <a:r>
              <a:rPr lang="en-US" dirty="0" err="1" smtClean="0"/>
              <a:t>Dijkstra</a:t>
            </a:r>
            <a:r>
              <a:rPr lang="en-US" dirty="0" smtClean="0"/>
              <a:t> so also called as DJP algorithm.</a:t>
            </a:r>
          </a:p>
          <a:p>
            <a:endParaRPr lang="en-US" dirty="0"/>
          </a:p>
        </p:txBody>
      </p:sp>
      <p:pic>
        <p:nvPicPr>
          <p:cNvPr id="5122" name="Picture 2" descr="http://d2o58evtke57tz.cloudfront.net/wp-content/uploads/Fig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68" y="2143538"/>
            <a:ext cx="4995972" cy="2769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d2o58evtke57tz.cloudfront.net/wp-content/uploads/MST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319" y="2143538"/>
            <a:ext cx="4288664" cy="2907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57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Proof of Correctness: Prims’ Algorithm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2773"/>
            <a:ext cx="10515600" cy="503074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proof of prims’ algorithms is described using CUT property of a graph.</a:t>
            </a:r>
          </a:p>
          <a:p>
            <a:r>
              <a:rPr lang="en-US" dirty="0" smtClean="0"/>
              <a:t>Let G=(V,E) be the graph, then CUT property will divide the graph into two sets of vertices (X and V-X), such that there exists three types of edges.</a:t>
            </a:r>
          </a:p>
          <a:p>
            <a:pPr lvl="1"/>
            <a:r>
              <a:rPr lang="en-US" i="1" dirty="0" smtClean="0"/>
              <a:t>Edges with both vertices in “X” </a:t>
            </a:r>
          </a:p>
          <a:p>
            <a:pPr lvl="1"/>
            <a:r>
              <a:rPr lang="en-US" i="1" dirty="0" smtClean="0"/>
              <a:t>Edges with both vertices in “V-X”</a:t>
            </a:r>
          </a:p>
          <a:p>
            <a:pPr lvl="1"/>
            <a:r>
              <a:rPr lang="en-US" i="1" dirty="0" smtClean="0"/>
              <a:t>Edges with one vertex in “X” and one vertex in “V-X” </a:t>
            </a:r>
            <a:r>
              <a:rPr lang="en-US" i="1" dirty="0" smtClean="0">
                <a:sym typeface="Wingdings" panose="05000000000000000000" pitchFamily="2" charset="2"/>
              </a:rPr>
              <a:t> </a:t>
            </a:r>
            <a:r>
              <a:rPr lang="en-US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Crossing edge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If there are “n” vertices in graph, then number of cuts will be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b="1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n</a:t>
            </a:r>
            <a:r>
              <a:rPr lang="en-US" b="1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en-US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Empty cut lemma: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 graph is said to be not connected, if cut has no crossing edges. This is denoted as empty cut.</a:t>
            </a:r>
          </a:p>
          <a:p>
            <a:r>
              <a:rPr lang="en-US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The correctness is proved using straight forward induction method.</a:t>
            </a:r>
          </a:p>
          <a:p>
            <a:endParaRPr lang="en-US" baseline="-25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9828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Greedy Algorithms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5113"/>
            <a:ext cx="10515600" cy="490195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Characteristics</a:t>
            </a:r>
          </a:p>
          <a:p>
            <a:pPr lvl="1"/>
            <a:r>
              <a:rPr lang="en-US" dirty="0" smtClean="0"/>
              <a:t>Greedy Algorithms are short – sighted.</a:t>
            </a:r>
          </a:p>
          <a:p>
            <a:pPr lvl="1"/>
            <a:r>
              <a:rPr lang="en-US" dirty="0" smtClean="0"/>
              <a:t>Greedy Algorithms are most efficient if it works.</a:t>
            </a:r>
          </a:p>
          <a:p>
            <a:pPr lvl="1"/>
            <a:r>
              <a:rPr lang="en-US" dirty="0" smtClean="0"/>
              <a:t>For every instance of input Greedy Algorithms makes a decision and continues to process further set of input.</a:t>
            </a:r>
          </a:p>
          <a:p>
            <a:pPr lvl="1"/>
            <a:r>
              <a:rPr lang="en-US" dirty="0" smtClean="0"/>
              <a:t>The other input values at the instance of decision are lost and not used in further processing.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42434" y="4855335"/>
            <a:ext cx="386366" cy="373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534991" y="4131972"/>
            <a:ext cx="386366" cy="373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534991" y="5623580"/>
            <a:ext cx="386366" cy="373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681212" y="4855335"/>
            <a:ext cx="386366" cy="373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811916" y="4450764"/>
            <a:ext cx="819355" cy="45926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811916" y="5174127"/>
            <a:ext cx="819355" cy="50414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5"/>
            <a:endCxn id="7" idx="1"/>
          </p:cNvCxnSpPr>
          <p:nvPr/>
        </p:nvCxnSpPr>
        <p:spPr>
          <a:xfrm>
            <a:off x="2864775" y="4450764"/>
            <a:ext cx="873019" cy="45926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918439" y="5148778"/>
            <a:ext cx="816437" cy="66154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28800" y="4348727"/>
            <a:ext cx="239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870580" y="5426201"/>
            <a:ext cx="239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95605" y="4316764"/>
            <a:ext cx="292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442029" y="5426201"/>
            <a:ext cx="146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490481" y="5290739"/>
            <a:ext cx="239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608582" y="6003465"/>
            <a:ext cx="239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781635" y="5226713"/>
            <a:ext cx="239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</a:t>
            </a:r>
            <a:endParaRPr lang="en-US" sz="1600" dirty="0"/>
          </a:p>
        </p:txBody>
      </p:sp>
      <p:sp>
        <p:nvSpPr>
          <p:cNvPr id="26" name="Oval 25"/>
          <p:cNvSpPr/>
          <p:nvPr/>
        </p:nvSpPr>
        <p:spPr>
          <a:xfrm>
            <a:off x="5379394" y="4841006"/>
            <a:ext cx="386366" cy="373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6471951" y="4117643"/>
            <a:ext cx="386366" cy="373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7618172" y="4841006"/>
            <a:ext cx="386366" cy="373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748876" y="4436435"/>
            <a:ext cx="819355" cy="4592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7" idx="5"/>
            <a:endCxn id="28" idx="1"/>
          </p:cNvCxnSpPr>
          <p:nvPr/>
        </p:nvCxnSpPr>
        <p:spPr>
          <a:xfrm>
            <a:off x="6801735" y="4436435"/>
            <a:ext cx="873019" cy="4592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942682" y="4358754"/>
            <a:ext cx="239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151863" y="4325114"/>
            <a:ext cx="292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6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Greedy Algorithm: Knapsack Problem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490195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Principle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</a:t>
            </a:r>
            <a:r>
              <a:rPr lang="en-US" b="1" dirty="0"/>
              <a:t>Knapsack is a bag of fixed capacity. </a:t>
            </a:r>
            <a:endParaRPr lang="en-US" b="1" dirty="0" smtClean="0"/>
          </a:p>
          <a:p>
            <a:pPr algn="just"/>
            <a:r>
              <a:rPr lang="en-US" b="1" dirty="0" smtClean="0"/>
              <a:t>In </a:t>
            </a:r>
            <a:r>
              <a:rPr lang="en-US" b="1" dirty="0"/>
              <a:t>this problem it is assumed that “n” objects with </a:t>
            </a:r>
            <a:r>
              <a:rPr lang="en-US" b="1" dirty="0">
                <a:solidFill>
                  <a:srgbClr val="FF0000"/>
                </a:solidFill>
              </a:rPr>
              <a:t>profit value </a:t>
            </a:r>
            <a:r>
              <a:rPr lang="en-US" b="1" dirty="0"/>
              <a:t>and </a:t>
            </a:r>
            <a:r>
              <a:rPr lang="en-US" b="1" dirty="0">
                <a:solidFill>
                  <a:srgbClr val="FF0000"/>
                </a:solidFill>
              </a:rPr>
              <a:t>weight</a:t>
            </a:r>
            <a:r>
              <a:rPr lang="en-US" b="1" dirty="0"/>
              <a:t> are given. </a:t>
            </a:r>
            <a:endParaRPr lang="en-US" b="1" dirty="0" smtClean="0"/>
          </a:p>
          <a:p>
            <a:pPr algn="just"/>
            <a:r>
              <a:rPr lang="en-US" b="1" dirty="0" smtClean="0"/>
              <a:t>The </a:t>
            </a:r>
            <a:r>
              <a:rPr lang="en-US" b="1" dirty="0"/>
              <a:t>main objective is to select the objects and place them in knapsack such that the object placed in the bag will generate </a:t>
            </a:r>
            <a:r>
              <a:rPr lang="en-US" b="1" dirty="0">
                <a:solidFill>
                  <a:srgbClr val="FF0000"/>
                </a:solidFill>
              </a:rPr>
              <a:t>maximum profit</a:t>
            </a:r>
            <a:r>
              <a:rPr lang="en-US" b="1" dirty="0"/>
              <a:t>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Two types of Knapsack problems:</a:t>
            </a:r>
          </a:p>
          <a:p>
            <a:pPr lvl="1"/>
            <a:r>
              <a:rPr lang="en-US" dirty="0"/>
              <a:t>Fractional Knapsack problem</a:t>
            </a:r>
          </a:p>
          <a:p>
            <a:pPr lvl="1"/>
            <a:r>
              <a:rPr lang="en-US" dirty="0"/>
              <a:t>0/1 Knapsack problem</a:t>
            </a:r>
          </a:p>
          <a:p>
            <a:pPr algn="just"/>
            <a:r>
              <a:rPr lang="en-US" dirty="0"/>
              <a:t>The Fractional Knapsack problem can be solved using Greedy approach, where as 0/1 Knapsack problem does not have greedy solution.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9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2364377" y="2220686"/>
            <a:ext cx="1946366" cy="2664823"/>
          </a:xfrm>
          <a:prstGeom prst="can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Capacity = 20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4807131" y="3101303"/>
            <a:ext cx="799011" cy="66620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10/2</a:t>
            </a:r>
            <a:endParaRPr lang="en-US" sz="1200" dirty="0"/>
          </a:p>
        </p:txBody>
      </p:sp>
      <p:sp>
        <p:nvSpPr>
          <p:cNvPr id="11" name="Oval 10"/>
          <p:cNvSpPr/>
          <p:nvPr/>
        </p:nvSpPr>
        <p:spPr>
          <a:xfrm>
            <a:off x="5703024" y="3101303"/>
            <a:ext cx="799011" cy="66620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9/4</a:t>
            </a:r>
            <a:endParaRPr lang="en-US" sz="1200" dirty="0"/>
          </a:p>
        </p:txBody>
      </p:sp>
      <p:sp>
        <p:nvSpPr>
          <p:cNvPr id="14" name="Oval 13"/>
          <p:cNvSpPr/>
          <p:nvPr/>
        </p:nvSpPr>
        <p:spPr>
          <a:xfrm>
            <a:off x="6598917" y="3101303"/>
            <a:ext cx="799011" cy="66620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15/3</a:t>
            </a:r>
            <a:endParaRPr lang="en-US" sz="1200" dirty="0"/>
          </a:p>
        </p:txBody>
      </p:sp>
      <p:sp>
        <p:nvSpPr>
          <p:cNvPr id="15" name="Oval 14"/>
          <p:cNvSpPr/>
          <p:nvPr/>
        </p:nvSpPr>
        <p:spPr>
          <a:xfrm>
            <a:off x="7494810" y="3101303"/>
            <a:ext cx="799011" cy="66620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6/6</a:t>
            </a:r>
            <a:endParaRPr lang="en-US" sz="1200" dirty="0"/>
          </a:p>
        </p:txBody>
      </p:sp>
      <p:sp>
        <p:nvSpPr>
          <p:cNvPr id="16" name="Oval 15"/>
          <p:cNvSpPr/>
          <p:nvPr/>
        </p:nvSpPr>
        <p:spPr>
          <a:xfrm>
            <a:off x="8390703" y="3101303"/>
            <a:ext cx="799011" cy="66620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4/1</a:t>
            </a:r>
            <a:endParaRPr lang="en-US" sz="1200" dirty="0"/>
          </a:p>
        </p:txBody>
      </p:sp>
      <p:sp>
        <p:nvSpPr>
          <p:cNvPr id="17" name="Oval 16"/>
          <p:cNvSpPr/>
          <p:nvPr/>
        </p:nvSpPr>
        <p:spPr>
          <a:xfrm>
            <a:off x="9286596" y="3101303"/>
            <a:ext cx="799011" cy="66620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11/5</a:t>
            </a:r>
            <a:endParaRPr lang="en-US" sz="1200" dirty="0"/>
          </a:p>
        </p:txBody>
      </p:sp>
      <p:sp>
        <p:nvSpPr>
          <p:cNvPr id="18" name="Right Arrow 17"/>
          <p:cNvSpPr/>
          <p:nvPr/>
        </p:nvSpPr>
        <p:spPr>
          <a:xfrm rot="10800000">
            <a:off x="4715691" y="2599509"/>
            <a:ext cx="890451" cy="287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1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Greedy Algorithm: Knapsack Problem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4901955"/>
          </a:xfrm>
        </p:spPr>
        <p:txBody>
          <a:bodyPr>
            <a:normAutofit/>
          </a:bodyPr>
          <a:lstStyle/>
          <a:p>
            <a:r>
              <a:rPr lang="en-US" b="1" dirty="0" smtClean="0"/>
              <a:t>Approaches:</a:t>
            </a:r>
            <a:endParaRPr lang="en-US" dirty="0" smtClean="0"/>
          </a:p>
          <a:p>
            <a:r>
              <a:rPr lang="en-US" dirty="0" smtClean="0"/>
              <a:t>There are three basic approaches to solve knapsack problem:</a:t>
            </a:r>
          </a:p>
          <a:p>
            <a:pPr lvl="1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Select the </a:t>
            </a:r>
            <a:r>
              <a:rPr lang="en-US" sz="3200" dirty="0" smtClean="0">
                <a:solidFill>
                  <a:schemeClr val="accent4"/>
                </a:solidFill>
              </a:rPr>
              <a:t>maximum profit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objects</a:t>
            </a:r>
          </a:p>
          <a:p>
            <a:pPr lvl="1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Select the </a:t>
            </a:r>
            <a:r>
              <a:rPr lang="en-US" sz="3200" dirty="0" smtClean="0">
                <a:solidFill>
                  <a:schemeClr val="accent4"/>
                </a:solidFill>
              </a:rPr>
              <a:t>minimum weight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objects</a:t>
            </a:r>
          </a:p>
          <a:p>
            <a:pPr lvl="1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Select the objects based on </a:t>
            </a:r>
            <a:r>
              <a:rPr lang="en-US" sz="3200" dirty="0" smtClean="0">
                <a:solidFill>
                  <a:schemeClr val="accent4"/>
                </a:solidFill>
              </a:rPr>
              <a:t>Profit/Weight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ratio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0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Significance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49116" y="1820726"/>
            <a:ext cx="2495550" cy="18288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324690" y="1918624"/>
            <a:ext cx="431074" cy="470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31338" y="2153756"/>
            <a:ext cx="431074" cy="470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24690" y="1158168"/>
            <a:ext cx="431074" cy="470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344012" y="2679080"/>
            <a:ext cx="431074" cy="470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31338" y="3149343"/>
            <a:ext cx="431074" cy="470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44012" y="3414394"/>
            <a:ext cx="431074" cy="470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344012" y="4199992"/>
            <a:ext cx="431074" cy="470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5238374" y="863342"/>
            <a:ext cx="104503" cy="410173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1"/>
          </p:cNvCxnSpPr>
          <p:nvPr/>
        </p:nvCxnSpPr>
        <p:spPr>
          <a:xfrm>
            <a:off x="5449116" y="2735126"/>
            <a:ext cx="533673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815457" y="1662565"/>
            <a:ext cx="1494693" cy="1106695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781804" y="2355003"/>
            <a:ext cx="1494693" cy="1106695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39495" y="1446159"/>
            <a:ext cx="1142309" cy="13283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TIME</a:t>
            </a:r>
            <a:endParaRPr lang="en-US" sz="1600" dirty="0" smtClean="0"/>
          </a:p>
          <a:p>
            <a:pPr algn="ctr"/>
            <a:r>
              <a:rPr lang="en-US" sz="2000" dirty="0" smtClean="0"/>
              <a:t>PROFIT</a:t>
            </a:r>
            <a:endParaRPr lang="en-US" sz="20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944666" y="2769260"/>
            <a:ext cx="533673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715449" y="854160"/>
            <a:ext cx="104503" cy="410173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9942474" y="1713412"/>
            <a:ext cx="431074" cy="470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9249122" y="1948544"/>
            <a:ext cx="431074" cy="470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942474" y="952956"/>
            <a:ext cx="431074" cy="470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249122" y="2944131"/>
            <a:ext cx="431074" cy="470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961796" y="3994780"/>
            <a:ext cx="431074" cy="470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961796" y="3180347"/>
            <a:ext cx="431074" cy="470263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9945208" y="2451558"/>
            <a:ext cx="431074" cy="4702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944666" y="5256949"/>
            <a:ext cx="3409134" cy="8624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Generate maximum Profit in available time by proper selection of processes</a:t>
            </a:r>
            <a:endParaRPr lang="en-US" sz="2000" b="1" dirty="0"/>
          </a:p>
        </p:txBody>
      </p:sp>
      <p:sp>
        <p:nvSpPr>
          <p:cNvPr id="37" name="Down Arrow 36"/>
          <p:cNvSpPr/>
          <p:nvPr/>
        </p:nvSpPr>
        <p:spPr>
          <a:xfrm>
            <a:off x="9590735" y="4557815"/>
            <a:ext cx="371061" cy="586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11432" y="4985590"/>
            <a:ext cx="1763654" cy="5566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for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7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7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Greedy Algorithm: Knapsack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2"/>
            <a:ext cx="10515600" cy="4901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Example 1:  Capacity = 15, number of objects = 7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042237" y="1513557"/>
          <a:ext cx="8128000" cy="113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5147"/>
                <a:gridCol w="886853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Profit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Weight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Index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1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2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3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4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5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6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7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583068"/>
              </p:ext>
            </p:extLst>
          </p:nvPr>
        </p:nvGraphicFramePr>
        <p:xfrm>
          <a:off x="1000403" y="2877249"/>
          <a:ext cx="8206705" cy="272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341"/>
                <a:gridCol w="1349419"/>
                <a:gridCol w="1700012"/>
                <a:gridCol w="1874592"/>
                <a:gridCol w="1641341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Approach</a:t>
                      </a:r>
                      <a:r>
                        <a:rPr lang="en-US" baseline="0" dirty="0" smtClean="0"/>
                        <a:t>: Maximum Profit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Object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Weight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Profit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Capacity Remaining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Partial/Complete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15-4=11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11-5=6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6-2=4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O4*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4-4=0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15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47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66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7732</TotalTime>
  <Words>2474</Words>
  <Application>Microsoft Office PowerPoint</Application>
  <PresentationFormat>Custom</PresentationFormat>
  <Paragraphs>1152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Unit 3 (Part-I): Greedy Algorithms</vt:lpstr>
      <vt:lpstr>Expected Outcomes of topic (CO)</vt:lpstr>
      <vt:lpstr>Basic Characteristics – Greedy algorithms</vt:lpstr>
      <vt:lpstr>Greedy Algorithms</vt:lpstr>
      <vt:lpstr>Greedy Algorithm: Knapsack Problem</vt:lpstr>
      <vt:lpstr>Representation</vt:lpstr>
      <vt:lpstr>Greedy Algorithm: Knapsack Problem</vt:lpstr>
      <vt:lpstr>Significance</vt:lpstr>
      <vt:lpstr>Greedy Algorithm: Knapsack Problem</vt:lpstr>
      <vt:lpstr>Greedy Algorithm: Knapsack Problem</vt:lpstr>
      <vt:lpstr>Greedy Algorithm: Knapsack Problem</vt:lpstr>
      <vt:lpstr>Greedy Algorithm: Knapsack Problem</vt:lpstr>
      <vt:lpstr>Exam Questions</vt:lpstr>
      <vt:lpstr>Knapsack Problem: Algorithm</vt:lpstr>
      <vt:lpstr>Knapsack Algorithm</vt:lpstr>
      <vt:lpstr>PowerPoint Presentation</vt:lpstr>
      <vt:lpstr>Greedy Algorithms on Graph</vt:lpstr>
      <vt:lpstr>Minimum Cost Spanning Tree</vt:lpstr>
      <vt:lpstr>Minimum Cost Spanning Tree</vt:lpstr>
      <vt:lpstr>Graphs for Examples</vt:lpstr>
      <vt:lpstr>Spanning tree: Free tree</vt:lpstr>
      <vt:lpstr>Minimum Cost Spanning Tree: Prim’s method</vt:lpstr>
      <vt:lpstr>Minimum Cost Spanning Tree: Prim’s method</vt:lpstr>
      <vt:lpstr>Minimum Cost Spanning Tree: Prim’s method</vt:lpstr>
      <vt:lpstr>Minimum Cost Spanning Tree: Prim’s method</vt:lpstr>
      <vt:lpstr>Minimum Cost Spanning Tree: Prim’s method</vt:lpstr>
      <vt:lpstr>Prim’s method: Output</vt:lpstr>
      <vt:lpstr>Algorithm: Prim’s Algorithm</vt:lpstr>
      <vt:lpstr>Algorithm</vt:lpstr>
      <vt:lpstr>Minimum Cost Spanning Tree: Prim’s Algorithm</vt:lpstr>
      <vt:lpstr>Proof of Correctness: Prims’ Algorithm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 B. Chandak</dc:creator>
  <cp:lastModifiedBy>Windows User</cp:lastModifiedBy>
  <cp:revision>156</cp:revision>
  <dcterms:created xsi:type="dcterms:W3CDTF">2014-01-06T09:50:16Z</dcterms:created>
  <dcterms:modified xsi:type="dcterms:W3CDTF">2018-07-12T07:54:12Z</dcterms:modified>
</cp:coreProperties>
</file>