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7" r:id="rId7"/>
    <p:sldId id="268" r:id="rId8"/>
    <p:sldId id="269" r:id="rId9"/>
    <p:sldId id="263" r:id="rId10"/>
    <p:sldId id="257" r:id="rId11"/>
    <p:sldId id="260" r:id="rId12"/>
    <p:sldId id="264" r:id="rId13"/>
    <p:sldId id="270" r:id="rId14"/>
    <p:sldId id="265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A4D8-EF41-4403-B0C1-0DE13C4FF348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DA45-F5FB-40B5-A423-CFC89D8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63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A4D8-EF41-4403-B0C1-0DE13C4FF348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DA45-F5FB-40B5-A423-CFC89D8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4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A4D8-EF41-4403-B0C1-0DE13C4FF348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DA45-F5FB-40B5-A423-CFC89D8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921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A4D8-EF41-4403-B0C1-0DE13C4FF348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DA45-F5FB-40B5-A423-CFC89D8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30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A4D8-EF41-4403-B0C1-0DE13C4FF348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DA45-F5FB-40B5-A423-CFC89D8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87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A4D8-EF41-4403-B0C1-0DE13C4FF348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DA45-F5FB-40B5-A423-CFC89D8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66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A4D8-EF41-4403-B0C1-0DE13C4FF348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DA45-F5FB-40B5-A423-CFC89D8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29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A4D8-EF41-4403-B0C1-0DE13C4FF348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DA45-F5FB-40B5-A423-CFC89D8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65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A4D8-EF41-4403-B0C1-0DE13C4FF348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DA45-F5FB-40B5-A423-CFC89D8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08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A4D8-EF41-4403-B0C1-0DE13C4FF348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DA45-F5FB-40B5-A423-CFC89D8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86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8A4D8-EF41-4403-B0C1-0DE13C4FF348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DA45-F5FB-40B5-A423-CFC89D8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6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8A4D8-EF41-4403-B0C1-0DE13C4FF348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BDA45-F5FB-40B5-A423-CFC89D8F9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9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odcs@rknec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28763"/>
            <a:ext cx="9144000" cy="1981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>
                <a:latin typeface="Arial Black" panose="020B0A04020102020204" pitchFamily="34" charset="0"/>
              </a:rPr>
              <a:t>Design and Analysis of Algorithms </a:t>
            </a:r>
            <a:r>
              <a:rPr lang="en-US" sz="1400" dirty="0" smtClean="0">
                <a:latin typeface="Arial Black" panose="020B0A04020102020204" pitchFamily="34" charset="0"/>
              </a:rPr>
              <a:t>(07 Credits / 4 hours per week)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en-US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Fifth Semester</a:t>
            </a:r>
            <a:r>
              <a:rPr lang="en-US" dirty="0" smtClean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: Computer Science &amp; Engineering</a:t>
            </a:r>
          </a:p>
          <a:p>
            <a:pPr algn="r"/>
            <a:r>
              <a:rPr lang="en-US" dirty="0" err="1" smtClean="0">
                <a:latin typeface="Buxton Sketch" panose="03080500000500000004" pitchFamily="66" charset="0"/>
              </a:rPr>
              <a:t>M.B.Chandak</a:t>
            </a:r>
            <a:endParaRPr lang="en-US" dirty="0" smtClean="0">
              <a:latin typeface="Buxton Sketch" panose="03080500000500000004" pitchFamily="66" charset="0"/>
            </a:endParaRPr>
          </a:p>
          <a:p>
            <a:pPr algn="r"/>
            <a:r>
              <a:rPr lang="en-US" dirty="0" smtClean="0">
                <a:latin typeface="Buxton Sketch" panose="03080500000500000004" pitchFamily="66" charset="0"/>
                <a:hlinkClick r:id="rId2"/>
              </a:rPr>
              <a:t>hodcs@rknec.edu</a:t>
            </a:r>
            <a:r>
              <a:rPr lang="en-US" dirty="0" smtClean="0">
                <a:latin typeface="Buxton Sketch" panose="03080500000500000004" pitchFamily="66" charset="0"/>
              </a:rPr>
              <a:t>, www.mbchandak.com</a:t>
            </a:r>
            <a:endParaRPr lang="en-US" dirty="0">
              <a:latin typeface="Buxton Sketch" panose="030805000005000000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5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Course Outcomes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122967"/>
              </p:ext>
            </p:extLst>
          </p:nvPr>
        </p:nvGraphicFramePr>
        <p:xfrm>
          <a:off x="838200" y="1439863"/>
          <a:ext cx="10515603" cy="492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063"/>
                <a:gridCol w="7172327"/>
                <a:gridCol w="2081213"/>
              </a:tblGrid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S.No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</a:t>
                      </a:r>
                      <a:r>
                        <a:rPr lang="en-US" sz="20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 Outcome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</a:t>
                      </a:r>
                      <a:r>
                        <a:rPr lang="en-US" sz="2000" b="1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Ability to understand mathematical formulation, complexity analysis and methodologies to solve recurrence relations for algorithms.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 1,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Ability to design algorithms using standard paradigms like: Greedy, Divide and Conquer, Dynamic Programming and Backtracking.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 3, 4,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Ability to design algorithms using advance data structures and implement traversals techniques.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 2, 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Ability to understand NP class problems and formulate solutions using standard approaches.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 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Ability to apply algorithm design principles to derive solutions for real life problems and comment on complexity of solution.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 1,2,3,4,5,6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91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79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Grading Scheme: Internal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1625"/>
            <a:ext cx="10515600" cy="4605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</a:rPr>
              <a:t>Total: 40 marks</a:t>
            </a:r>
          </a:p>
          <a:p>
            <a:r>
              <a:rPr lang="en-US" dirty="0" smtClean="0"/>
              <a:t>Two Test: </a:t>
            </a:r>
            <a:br>
              <a:rPr lang="en-US" dirty="0" smtClean="0"/>
            </a:br>
            <a:r>
              <a:rPr lang="en-US" dirty="0" smtClean="0"/>
              <a:t>[15 x 2 = 30 marks]</a:t>
            </a:r>
          </a:p>
          <a:p>
            <a:r>
              <a:rPr lang="en-US" dirty="0" smtClean="0"/>
              <a:t>10 marks distribution:</a:t>
            </a:r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Class participation: 03 marks [may include attendance</a:t>
            </a:r>
            <a:r>
              <a:rPr lang="en-US" sz="3200" dirty="0" smtClean="0"/>
              <a:t>]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(ii)Assignment – 1: 02 marks [Before T1]-Coding//Algorithm based</a:t>
            </a:r>
          </a:p>
          <a:p>
            <a:pPr marL="0" indent="0">
              <a:buNone/>
            </a:pPr>
            <a:r>
              <a:rPr lang="en-US" dirty="0" smtClean="0"/>
              <a:t>(iii)Assignment– 2: 02 marks [Before T2]-Theoretical//Objective</a:t>
            </a:r>
          </a:p>
          <a:p>
            <a:pPr marL="0" indent="0">
              <a:buNone/>
            </a:pPr>
            <a:r>
              <a:rPr lang="en-US" dirty="0" smtClean="0"/>
              <a:t>(iv) Programming assignment: 03 marks [Group of 2 students]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(v) Challenging problems: [Individual : 07: marks]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1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Probable Grading Scheme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326"/>
            <a:ext cx="10515600" cy="17287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Maximum score: 90-95</a:t>
            </a:r>
          </a:p>
          <a:p>
            <a:r>
              <a:rPr lang="en-US" dirty="0" smtClean="0"/>
              <a:t>Minimum score: 42-45</a:t>
            </a:r>
          </a:p>
          <a:p>
            <a:r>
              <a:rPr lang="en-US" dirty="0" smtClean="0"/>
              <a:t>Last year cutoff: </a:t>
            </a:r>
            <a:r>
              <a:rPr lang="en-US" b="1" dirty="0" smtClean="0"/>
              <a:t>43</a:t>
            </a:r>
            <a:r>
              <a:rPr lang="en-US" dirty="0" smtClean="0"/>
              <a:t> out of 100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1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1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Text Books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023" y="1648741"/>
            <a:ext cx="2304685" cy="21431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90" y="1536823"/>
            <a:ext cx="3369287" cy="236696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8742" y="1586829"/>
            <a:ext cx="2009775" cy="22669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9320" y="3997569"/>
            <a:ext cx="17686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Horowitz, </a:t>
            </a:r>
            <a:r>
              <a:rPr lang="en-IN" dirty="0" err="1" smtClean="0"/>
              <a:t>Sahani</a:t>
            </a:r>
            <a:endParaRPr lang="en-IN" dirty="0" smtClean="0"/>
          </a:p>
          <a:p>
            <a:r>
              <a:rPr lang="en-IN" dirty="0" err="1" smtClean="0"/>
              <a:t>Rajashekaran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4719316" y="4032738"/>
            <a:ext cx="1725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Thomas </a:t>
            </a:r>
            <a:r>
              <a:rPr lang="en-IN" dirty="0" err="1" smtClean="0"/>
              <a:t>Cormen</a:t>
            </a:r>
            <a:endParaRPr lang="en-IN" dirty="0"/>
          </a:p>
        </p:txBody>
      </p:sp>
      <p:sp>
        <p:nvSpPr>
          <p:cNvPr id="8" name="TextBox 7"/>
          <p:cNvSpPr txBox="1"/>
          <p:nvPr/>
        </p:nvSpPr>
        <p:spPr>
          <a:xfrm>
            <a:off x="8505870" y="4000472"/>
            <a:ext cx="1578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 smtClean="0"/>
              <a:t>Dave and Dave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54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636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Introduction: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Logical Sequence </a:t>
            </a:r>
          </a:p>
          <a:p>
            <a:r>
              <a:rPr lang="en-US" dirty="0" smtClean="0"/>
              <a:t>Well defined</a:t>
            </a:r>
          </a:p>
          <a:p>
            <a:r>
              <a:rPr lang="en-US" dirty="0" smtClean="0"/>
              <a:t>Discrete Step</a:t>
            </a:r>
          </a:p>
          <a:p>
            <a:r>
              <a:rPr lang="en-US" dirty="0" smtClean="0"/>
              <a:t>To describe solution of given problem in English language</a:t>
            </a:r>
          </a:p>
          <a:p>
            <a:r>
              <a:rPr lang="en-US" dirty="0" smtClean="0"/>
              <a:t>Can be converted into program by applying programming language</a:t>
            </a:r>
          </a:p>
          <a:p>
            <a:r>
              <a:rPr lang="en-US" dirty="0" smtClean="0"/>
              <a:t>Two different ways to convert algorithm into program</a:t>
            </a:r>
          </a:p>
          <a:p>
            <a:r>
              <a:rPr lang="en-US" dirty="0" smtClean="0"/>
              <a:t>Recursion</a:t>
            </a:r>
          </a:p>
          <a:p>
            <a:r>
              <a:rPr lang="en-US" dirty="0" smtClean="0"/>
              <a:t>Iteration</a:t>
            </a:r>
          </a:p>
          <a:p>
            <a:r>
              <a:rPr lang="en-US" dirty="0" smtClean="0"/>
              <a:t>Question: When to use recursion / iteration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7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18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Idea of Basis, Process and 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8763"/>
            <a:ext cx="10515600" cy="46482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Basis: Initial or final state</a:t>
            </a:r>
          </a:p>
          <a:p>
            <a:r>
              <a:rPr lang="en-US" dirty="0" smtClean="0"/>
              <a:t>Process: Transition logic</a:t>
            </a:r>
          </a:p>
          <a:p>
            <a:r>
              <a:rPr lang="en-US" dirty="0" smtClean="0"/>
              <a:t>Proof: Support  / Test cases</a:t>
            </a:r>
          </a:p>
          <a:p>
            <a:r>
              <a:rPr lang="en-US" dirty="0" smtClean="0"/>
              <a:t>Example: Factorial algorithm</a:t>
            </a:r>
          </a:p>
          <a:p>
            <a:pPr lvl="1"/>
            <a:r>
              <a:rPr lang="en-US" dirty="0" smtClean="0"/>
              <a:t>Basis</a:t>
            </a:r>
          </a:p>
          <a:p>
            <a:pPr lvl="1"/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Proof</a:t>
            </a:r>
          </a:p>
          <a:p>
            <a:pPr lvl="1"/>
            <a:r>
              <a:rPr lang="en-US" dirty="0" smtClean="0"/>
              <a:t>Recursive / Iterative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2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4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Course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875"/>
            <a:ext cx="105156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The course is divided into three major components</a:t>
            </a:r>
          </a:p>
          <a:p>
            <a:r>
              <a:rPr lang="en-US" dirty="0" smtClean="0"/>
              <a:t>1. Design of Algorithms using standard paradigms like: Greedy, Divide and Conquer, Dynamic programming, Backtracking.</a:t>
            </a:r>
          </a:p>
          <a:p>
            <a:r>
              <a:rPr lang="en-US" dirty="0" smtClean="0"/>
              <a:t>2. Mathematical analysis of algorithms using Complexity analysis, recurrence analysis, induction, amotorized analysis.</a:t>
            </a:r>
          </a:p>
          <a:p>
            <a:r>
              <a:rPr lang="en-US" dirty="0" smtClean="0"/>
              <a:t>3. Classification of algorithms in P and NP classes &amp; use of traversal techniques and advanced data structures.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Total units: 6</a:t>
            </a:r>
          </a:p>
          <a:p>
            <a:r>
              <a:rPr lang="en-US" dirty="0" smtClean="0"/>
              <a:t>Unit 1 and 2: Analysis of algorithms</a:t>
            </a:r>
          </a:p>
          <a:p>
            <a:r>
              <a:rPr lang="en-US" dirty="0" smtClean="0"/>
              <a:t>Unit 3, 4, 5: Design of algorithms</a:t>
            </a:r>
          </a:p>
          <a:p>
            <a:r>
              <a:rPr lang="en-US" dirty="0" smtClean="0"/>
              <a:t>Unit 6: P and NP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24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64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Course Pre-requisite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5875"/>
            <a:ext cx="1051560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 smtClean="0"/>
              <a:t>Data Structures and program design [DSPD]</a:t>
            </a:r>
          </a:p>
          <a:p>
            <a:r>
              <a:rPr lang="en-US" sz="4000" dirty="0" smtClean="0"/>
              <a:t>Theoretical foundations of Computer Science [TOFCS]</a:t>
            </a:r>
          </a:p>
          <a:p>
            <a:r>
              <a:rPr lang="en-US" sz="4000" dirty="0" smtClean="0"/>
              <a:t>Discrete Mathematics and Graph Theory [DMGT]</a:t>
            </a:r>
          </a:p>
          <a:p>
            <a:r>
              <a:rPr lang="en-US" sz="4000" dirty="0" smtClean="0"/>
              <a:t>Basics of Mathematics: Induction, Recurrence etc.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Active Class participation and Regularity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5129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4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Unit wise course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>
                <a:effectLst/>
              </a:rPr>
              <a:t>UNIT-I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Mathematical foundations, summation of arithmetic and geometric series, n, n</a:t>
            </a:r>
            <a:r>
              <a:rPr lang="en-US" baseline="30000" dirty="0" smtClean="0"/>
              <a:t>2</a:t>
            </a:r>
            <a:r>
              <a:rPr lang="en-US" dirty="0" smtClean="0"/>
              <a:t> , bounding summations using integration, recurrence relations, solutions of recurrence relations using technique of characteristic equation and generating functions, Complexity calculation of various standard functions, principles of designing algorithms</a:t>
            </a:r>
            <a:br>
              <a:rPr lang="en-US" dirty="0" smtClean="0"/>
            </a:br>
            <a:r>
              <a:rPr lang="en-US" b="1" u="sng" dirty="0" smtClean="0">
                <a:effectLst/>
              </a:rPr>
              <a:t>UNIT-II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Asymptotic notations of analysis of algorithms, analyzing control structures, worst case and average case analysis, amortized analysis, application of amortized analysis, Sorting networks, comparison networks, bio-tonic sorting network.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17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4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Unit wise course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900" b="1" u="sng" dirty="0" smtClean="0">
                <a:solidFill>
                  <a:srgbClr val="FF0000"/>
                </a:solidFill>
                <a:effectLst/>
              </a:rPr>
              <a:t>UNIT-III:  PART I</a:t>
            </a:r>
            <a:r>
              <a:rPr lang="en-US" sz="7000" b="1" dirty="0" smtClean="0"/>
              <a:t/>
            </a:r>
            <a:br>
              <a:rPr lang="en-US" sz="7000" b="1" dirty="0" smtClean="0"/>
            </a:br>
            <a:r>
              <a:rPr lang="en-IN" sz="4000" b="1" dirty="0">
                <a:solidFill>
                  <a:srgbClr val="FF0000"/>
                </a:solidFill>
                <a:latin typeface="Book Antiqua" pitchFamily="18" charset="0"/>
              </a:rPr>
              <a:t>Greedy Algorithms</a:t>
            </a:r>
            <a:r>
              <a:rPr lang="en-IN" sz="4000" b="1" dirty="0" smtClean="0">
                <a:solidFill>
                  <a:srgbClr val="FF0000"/>
                </a:solidFill>
                <a:latin typeface="Book Antiqua" pitchFamily="18" charset="0"/>
              </a:rPr>
              <a:t>:</a:t>
            </a:r>
            <a:endParaRPr lang="en-IN" sz="4000" b="1" dirty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400" b="1" dirty="0">
                <a:latin typeface="Book Antiqua" pitchFamily="18" charset="0"/>
              </a:rPr>
              <a:t>Introduction to Greedy algorithm and basic principle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400" b="1" dirty="0">
                <a:latin typeface="Book Antiqua" pitchFamily="18" charset="0"/>
              </a:rPr>
              <a:t>Examples: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400" b="1" dirty="0">
                <a:latin typeface="Book Antiqua" pitchFamily="18" charset="0"/>
              </a:rPr>
              <a:t>Knapsack problem: Principle, numerical example, algorithm, complexity calculation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400" b="1" dirty="0">
                <a:latin typeface="Book Antiqua" pitchFamily="18" charset="0"/>
              </a:rPr>
              <a:t>Minimum Cost Spanning Tree: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400" b="1" dirty="0">
                <a:latin typeface="Book Antiqua" pitchFamily="18" charset="0"/>
              </a:rPr>
              <a:t>Prims </a:t>
            </a:r>
            <a:r>
              <a:rPr lang="en-IN" sz="4400" b="1" dirty="0" smtClean="0">
                <a:latin typeface="Book Antiqua" pitchFamily="18" charset="0"/>
              </a:rPr>
              <a:t>Algorithm, Reverse </a:t>
            </a:r>
            <a:r>
              <a:rPr lang="en-IN" sz="4400" b="1" dirty="0">
                <a:latin typeface="Book Antiqua" pitchFamily="18" charset="0"/>
              </a:rPr>
              <a:t>Delete Algorithm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400" b="1" dirty="0">
                <a:latin typeface="Book Antiqua" pitchFamily="18" charset="0"/>
              </a:rPr>
              <a:t>Single source shortest path algorithm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400" b="1" dirty="0" smtClean="0">
                <a:latin typeface="Book Antiqua" pitchFamily="18" charset="0"/>
              </a:rPr>
              <a:t>Dijkastra Algorithm, Optimized </a:t>
            </a:r>
            <a:r>
              <a:rPr lang="en-IN" sz="4400" b="1" dirty="0">
                <a:latin typeface="Book Antiqua" pitchFamily="18" charset="0"/>
              </a:rPr>
              <a:t>Dijkastra [Dial Algorithm]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400" b="1" dirty="0">
                <a:latin typeface="Book Antiqua" pitchFamily="18" charset="0"/>
              </a:rPr>
              <a:t>Job Sequencing Problem: [Assignment on case study]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400" b="1" dirty="0">
                <a:latin typeface="Book Antiqua" pitchFamily="18" charset="0"/>
              </a:rPr>
              <a:t>Maximum Flow Problem: Theory, numerical, example and application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400" b="1" dirty="0">
                <a:latin typeface="Book Antiqua" pitchFamily="18" charset="0"/>
              </a:rPr>
              <a:t>Water Connection Problem: Theory, numerical, example, algorithm and application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400" b="1" dirty="0">
                <a:latin typeface="Book Antiqua" pitchFamily="18" charset="0"/>
              </a:rPr>
              <a:t>Methodology to compute complexity of algorithm with each topic  </a:t>
            </a:r>
          </a:p>
        </p:txBody>
      </p:sp>
    </p:spTree>
    <p:extLst>
      <p:ext uri="{BB962C8B-B14F-4D97-AF65-F5344CB8AC3E}">
        <p14:creationId xmlns:p14="http://schemas.microsoft.com/office/powerpoint/2010/main" val="2377970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4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Unit wise course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u="sng" dirty="0" smtClean="0">
                <a:solidFill>
                  <a:srgbClr val="FF0000"/>
                </a:solidFill>
                <a:effectLst/>
              </a:rPr>
              <a:t>UNIT-III: </a:t>
            </a:r>
            <a:r>
              <a:rPr lang="en-IN" sz="4000" b="1" dirty="0" smtClean="0">
                <a:latin typeface="Book Antiqua" pitchFamily="18" charset="0"/>
              </a:rPr>
              <a:t>Part-II</a:t>
            </a:r>
            <a:endParaRPr lang="en-IN" sz="4000" b="1" dirty="0">
              <a:latin typeface="Book Antiqua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000" b="1" dirty="0">
                <a:solidFill>
                  <a:srgbClr val="FF0000"/>
                </a:solidFill>
                <a:latin typeface="Book Antiqua" pitchFamily="18" charset="0"/>
              </a:rPr>
              <a:t>Divide and </a:t>
            </a:r>
            <a:r>
              <a:rPr lang="en-IN" sz="4000" b="1" dirty="0" smtClean="0">
                <a:solidFill>
                  <a:srgbClr val="FF0000"/>
                </a:solidFill>
                <a:latin typeface="Book Antiqua" pitchFamily="18" charset="0"/>
              </a:rPr>
              <a:t>Conquer</a:t>
            </a:r>
            <a:endParaRPr lang="en-IN" sz="4000" b="1" dirty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000" b="1" dirty="0">
                <a:latin typeface="Book Antiqua" pitchFamily="18" charset="0"/>
              </a:rPr>
              <a:t>Introduction to Divide and Conquer and basic principle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000" b="1" dirty="0">
                <a:latin typeface="Book Antiqua" pitchFamily="18" charset="0"/>
              </a:rPr>
              <a:t>Example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000" b="1" dirty="0">
                <a:latin typeface="Book Antiqua" pitchFamily="18" charset="0"/>
              </a:rPr>
              <a:t>Min-Max problem: Principle, example, algorithm, complexity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000" b="1" dirty="0">
                <a:latin typeface="Book Antiqua" pitchFamily="18" charset="0"/>
              </a:rPr>
              <a:t>Quick Sort: Example, complexity equation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000" b="1" dirty="0">
                <a:latin typeface="Book Antiqua" pitchFamily="18" charset="0"/>
              </a:rPr>
              <a:t>Matrix multiplication: Strassen’s Algorithm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000" b="1" dirty="0">
                <a:latin typeface="Book Antiqua" pitchFamily="18" charset="0"/>
              </a:rPr>
              <a:t>Median of two sorted arrays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IN" sz="4000" b="1" dirty="0">
                <a:latin typeface="Book Antiqua" pitchFamily="18" charset="0"/>
              </a:rPr>
              <a:t>Closest pair algorithm: Case study and discussion on solution [Assignment on case study]</a:t>
            </a:r>
          </a:p>
        </p:txBody>
      </p:sp>
    </p:spTree>
    <p:extLst>
      <p:ext uri="{BB962C8B-B14F-4D97-AF65-F5344CB8AC3E}">
        <p14:creationId xmlns:p14="http://schemas.microsoft.com/office/powerpoint/2010/main" val="322630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4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Unit wise course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u="sng" dirty="0" smtClean="0">
                <a:solidFill>
                  <a:srgbClr val="FF0000"/>
                </a:solidFill>
                <a:effectLst/>
              </a:rPr>
              <a:t>UNIT-IV</a:t>
            </a:r>
            <a:endParaRPr lang="en-IN" sz="4000" b="1" dirty="0">
              <a:latin typeface="Book Antiqua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100" b="1" dirty="0" smtClean="0">
                <a:solidFill>
                  <a:srgbClr val="FF0000"/>
                </a:solidFill>
                <a:latin typeface="Book Antiqua" pitchFamily="18" charset="0"/>
              </a:rPr>
              <a:t>Dynamic </a:t>
            </a:r>
            <a:r>
              <a:rPr lang="en-US" sz="5100" b="1" dirty="0">
                <a:solidFill>
                  <a:srgbClr val="FF0000"/>
                </a:solidFill>
                <a:latin typeface="Book Antiqua" pitchFamily="18" charset="0"/>
              </a:rPr>
              <a:t>Programming</a:t>
            </a:r>
            <a:r>
              <a:rPr lang="en-US" sz="5100" b="1" dirty="0" smtClean="0">
                <a:solidFill>
                  <a:srgbClr val="FF0000"/>
                </a:solidFill>
                <a:latin typeface="Book Antiqua" pitchFamily="18" charset="0"/>
              </a:rPr>
              <a:t>:</a:t>
            </a:r>
            <a:endParaRPr lang="en-US" sz="5100" b="1" dirty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b="1" dirty="0">
                <a:latin typeface="Book Antiqua" pitchFamily="18" charset="0"/>
              </a:rPr>
              <a:t>Introduction to dynamic programming and basic principle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b="1" dirty="0">
                <a:latin typeface="Book Antiqua" pitchFamily="18" charset="0"/>
              </a:rPr>
              <a:t>Example: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b="1" dirty="0">
                <a:latin typeface="Book Antiqua" pitchFamily="18" charset="0"/>
              </a:rPr>
              <a:t>Longest common subsequence and Longest increasing subsequence: Theory, example, algorithm, complexity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b="1" dirty="0">
                <a:latin typeface="Book Antiqua" pitchFamily="18" charset="0"/>
              </a:rPr>
              <a:t>Optimal Binary Search Tree: Theory, example, application, algorithm, complexity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b="1" dirty="0">
                <a:latin typeface="Book Antiqua" pitchFamily="18" charset="0"/>
              </a:rPr>
              <a:t>Minimum Edit Distance: Theory, example, application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b="1" dirty="0">
                <a:latin typeface="Book Antiqua" pitchFamily="18" charset="0"/>
              </a:rPr>
              <a:t>Travelling Salesman problem: Theory, example, application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b="1" dirty="0">
                <a:latin typeface="Book Antiqua" pitchFamily="18" charset="0"/>
              </a:rPr>
              <a:t>Multi-stage graph: Theory, example, algorithm, application, complexity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b="1" dirty="0">
                <a:latin typeface="Book Antiqua" pitchFamily="18" charset="0"/>
              </a:rPr>
              <a:t>Coin Change problem: Theory, application, example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400" b="1" dirty="0">
                <a:latin typeface="Book Antiqua" pitchFamily="18" charset="0"/>
              </a:rPr>
              <a:t>Maximum Sum Rectangle in 2D array: Theory, example [Assignment on case study</a:t>
            </a:r>
            <a:r>
              <a:rPr lang="en-US" sz="4200" b="1" dirty="0">
                <a:latin typeface="Book Antiqua" pitchFamily="18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893114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4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Unit wise course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u="sng" dirty="0" smtClean="0">
                <a:solidFill>
                  <a:srgbClr val="FF0000"/>
                </a:solidFill>
                <a:effectLst/>
              </a:rPr>
              <a:t>UNIT-V</a:t>
            </a:r>
            <a:endParaRPr lang="en-IN" sz="4000" b="1" dirty="0">
              <a:latin typeface="Book Antiqua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dirty="0">
                <a:solidFill>
                  <a:srgbClr val="FF0000"/>
                </a:solidFill>
                <a:latin typeface="Book Antiqua" pitchFamily="18" charset="0"/>
              </a:rPr>
              <a:t>Unit-5: Part-I: Basic Traversal Techniques: </a:t>
            </a:r>
            <a:endParaRPr lang="en-US" sz="42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dirty="0" smtClean="0">
                <a:latin typeface="Book Antiqua" pitchFamily="18" charset="0"/>
              </a:rPr>
              <a:t>Introduction </a:t>
            </a:r>
            <a:r>
              <a:rPr lang="en-US" sz="4200" b="1" dirty="0">
                <a:latin typeface="Book Antiqua" pitchFamily="18" charset="0"/>
              </a:rPr>
              <a:t>and need of traversal techniques on trees and graphs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dirty="0">
                <a:latin typeface="Book Antiqua" pitchFamily="18" charset="0"/>
              </a:rPr>
              <a:t>Articulation point in a Graph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dirty="0">
                <a:latin typeface="Book Antiqua" pitchFamily="18" charset="0"/>
              </a:rPr>
              <a:t>Applications of DFS and BFS [Cloud computing preview]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dirty="0">
                <a:latin typeface="Book Antiqua" pitchFamily="18" charset="0"/>
              </a:rPr>
              <a:t>Application of Inorder, preorder and postorder traversals [Big data preview]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dirty="0">
                <a:solidFill>
                  <a:srgbClr val="FF0000"/>
                </a:solidFill>
                <a:latin typeface="Book Antiqua" pitchFamily="18" charset="0"/>
              </a:rPr>
              <a:t>Part-II: Backtracking: </a:t>
            </a:r>
            <a:endParaRPr lang="en-US" sz="4200" b="1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dirty="0" smtClean="0">
                <a:latin typeface="Book Antiqua" pitchFamily="18" charset="0"/>
              </a:rPr>
              <a:t>Introduction</a:t>
            </a:r>
            <a:r>
              <a:rPr lang="en-US" sz="4200" b="1" dirty="0">
                <a:latin typeface="Book Antiqua" pitchFamily="18" charset="0"/>
              </a:rPr>
              <a:t>, principle and need of backtracking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dirty="0">
                <a:latin typeface="Book Antiqua" pitchFamily="18" charset="0"/>
              </a:rPr>
              <a:t>Example: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dirty="0">
                <a:latin typeface="Book Antiqua" pitchFamily="18" charset="0"/>
              </a:rPr>
              <a:t>Sum of Subset, N-Queen, and Graph </a:t>
            </a:r>
            <a:r>
              <a:rPr lang="en-US" sz="4200" b="1" dirty="0" err="1">
                <a:latin typeface="Book Antiqua" pitchFamily="18" charset="0"/>
              </a:rPr>
              <a:t>colouring</a:t>
            </a:r>
            <a:r>
              <a:rPr lang="en-US" sz="4200" b="1" dirty="0">
                <a:latin typeface="Book Antiqua" pitchFamily="18" charset="0"/>
              </a:rPr>
              <a:t>: Principle, example, algorithm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200" b="1" dirty="0">
                <a:latin typeface="Book Antiqua" pitchFamily="18" charset="0"/>
              </a:rPr>
              <a:t>Pattern matching without using regular expression</a:t>
            </a:r>
          </a:p>
        </p:txBody>
      </p:sp>
    </p:spTree>
    <p:extLst>
      <p:ext uri="{BB962C8B-B14F-4D97-AF65-F5344CB8AC3E}">
        <p14:creationId xmlns:p14="http://schemas.microsoft.com/office/powerpoint/2010/main" val="415770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64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/>
              <a:t>Unit wise course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US" b="1" u="sng" dirty="0" smtClean="0">
                <a:effectLst/>
              </a:rPr>
              <a:t>UNIT-VI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NP-hard and NP-complete problems, basic concepts, non-deterministic algorithms, NP-hard and NP-complete, decision and optimization problems, graph based problems on NP Principle.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8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1089</TotalTime>
  <Words>656</Words>
  <Application>Microsoft Office PowerPoint</Application>
  <PresentationFormat>Custom</PresentationFormat>
  <Paragraphs>126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Design and Analysis of Algorithms (07 Credits / 4 hours per week)</vt:lpstr>
      <vt:lpstr>Course Contents</vt:lpstr>
      <vt:lpstr>Course Pre-requisite</vt:lpstr>
      <vt:lpstr>Unit wise course</vt:lpstr>
      <vt:lpstr>Unit wise course</vt:lpstr>
      <vt:lpstr>Unit wise course</vt:lpstr>
      <vt:lpstr>Unit wise course</vt:lpstr>
      <vt:lpstr>Unit wise course</vt:lpstr>
      <vt:lpstr>Unit wise course</vt:lpstr>
      <vt:lpstr>Course Outcomes</vt:lpstr>
      <vt:lpstr>Grading Scheme: Internal </vt:lpstr>
      <vt:lpstr>Probable Grading Scheme</vt:lpstr>
      <vt:lpstr>Text Books</vt:lpstr>
      <vt:lpstr>Introduction: Algorithm</vt:lpstr>
      <vt:lpstr>Idea of Basis, Process and Proof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and Analysis of Algorithms</dc:title>
  <dc:creator>M. B. Chandak</dc:creator>
  <cp:lastModifiedBy>Windows User</cp:lastModifiedBy>
  <cp:revision>19</cp:revision>
  <dcterms:created xsi:type="dcterms:W3CDTF">2016-01-03T13:59:41Z</dcterms:created>
  <dcterms:modified xsi:type="dcterms:W3CDTF">2018-07-10T05:08:25Z</dcterms:modified>
</cp:coreProperties>
</file>