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3" r:id="rId7"/>
    <p:sldId id="264" r:id="rId8"/>
    <p:sldId id="265" r:id="rId9"/>
    <p:sldId id="266" r:id="rId10"/>
    <p:sldId id="267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8044A-0433-4A8A-9F99-3FD48E3B7EA5}" type="datetimeFigureOut">
              <a:rPr lang="en-IN" smtClean="0"/>
              <a:t>06-02-2019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1F01B-DC56-4E5F-87FD-822677C707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811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3D8-A68C-4C8C-ADF6-04FABF9F9924}" type="datetimeFigureOut">
              <a:rPr lang="en-IN" smtClean="0"/>
              <a:t>06-02-2019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5CD4-0E4A-4BBC-84E6-7F12DC8B38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77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3D8-A68C-4C8C-ADF6-04FABF9F9924}" type="datetimeFigureOut">
              <a:rPr lang="en-IN" smtClean="0"/>
              <a:t>06-02-2019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5CD4-0E4A-4BBC-84E6-7F12DC8B38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917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3D8-A68C-4C8C-ADF6-04FABF9F9924}" type="datetimeFigureOut">
              <a:rPr lang="en-IN" smtClean="0"/>
              <a:t>06-02-2019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5CD4-0E4A-4BBC-84E6-7F12DC8B38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857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3D8-A68C-4C8C-ADF6-04FABF9F9924}" type="datetimeFigureOut">
              <a:rPr lang="en-IN" smtClean="0"/>
              <a:t>06-02-2019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5CD4-0E4A-4BBC-84E6-7F12DC8B38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66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3D8-A68C-4C8C-ADF6-04FABF9F9924}" type="datetimeFigureOut">
              <a:rPr lang="en-IN" smtClean="0"/>
              <a:t>06-02-2019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5CD4-0E4A-4BBC-84E6-7F12DC8B38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876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3D8-A68C-4C8C-ADF6-04FABF9F9924}" type="datetimeFigureOut">
              <a:rPr lang="en-IN" smtClean="0"/>
              <a:t>06-02-2019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5CD4-0E4A-4BBC-84E6-7F12DC8B38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60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3D8-A68C-4C8C-ADF6-04FABF9F9924}" type="datetimeFigureOut">
              <a:rPr lang="en-IN" smtClean="0"/>
              <a:t>06-02-2019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5CD4-0E4A-4BBC-84E6-7F12DC8B38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688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3D8-A68C-4C8C-ADF6-04FABF9F9924}" type="datetimeFigureOut">
              <a:rPr lang="en-IN" smtClean="0"/>
              <a:t>06-02-2019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5CD4-0E4A-4BBC-84E6-7F12DC8B38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835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3D8-A68C-4C8C-ADF6-04FABF9F9924}" type="datetimeFigureOut">
              <a:rPr lang="en-IN" smtClean="0"/>
              <a:t>06-02-2019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5CD4-0E4A-4BBC-84E6-7F12DC8B38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687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3D8-A68C-4C8C-ADF6-04FABF9F9924}" type="datetimeFigureOut">
              <a:rPr lang="en-IN" smtClean="0"/>
              <a:t>06-02-2019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5CD4-0E4A-4BBC-84E6-7F12DC8B38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815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3D8-A68C-4C8C-ADF6-04FABF9F9924}" type="datetimeFigureOut">
              <a:rPr lang="en-IN" smtClean="0"/>
              <a:t>06-02-2019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5CD4-0E4A-4BBC-84E6-7F12DC8B38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146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73D8-A68C-4C8C-ADF6-04FABF9F9924}" type="datetimeFigureOut">
              <a:rPr lang="en-IN" smtClean="0"/>
              <a:t>06-02-2019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55CD4-0E4A-4BBC-84E6-7F12DC8B38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421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Splay Trees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56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Complete Example</a:t>
            </a:r>
            <a:endParaRPr lang="en-US" smtClean="0"/>
          </a:p>
        </p:txBody>
      </p:sp>
      <p:sp>
        <p:nvSpPr>
          <p:cNvPr id="24581" name="Oval 3"/>
          <p:cNvSpPr>
            <a:spLocks noChangeArrowheads="1"/>
          </p:cNvSpPr>
          <p:nvPr/>
        </p:nvSpPr>
        <p:spPr bwMode="auto">
          <a:xfrm>
            <a:off x="5824539" y="127158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44</a:t>
            </a:r>
          </a:p>
        </p:txBody>
      </p:sp>
      <p:sp>
        <p:nvSpPr>
          <p:cNvPr id="24582" name="Oval 4"/>
          <p:cNvSpPr>
            <a:spLocks noChangeArrowheads="1"/>
          </p:cNvSpPr>
          <p:nvPr/>
        </p:nvSpPr>
        <p:spPr bwMode="auto">
          <a:xfrm>
            <a:off x="8616951" y="224155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88</a:t>
            </a:r>
          </a:p>
        </p:txBody>
      </p:sp>
      <p:sp>
        <p:nvSpPr>
          <p:cNvPr id="24583" name="Oval 5"/>
          <p:cNvSpPr>
            <a:spLocks noChangeArrowheads="1"/>
          </p:cNvSpPr>
          <p:nvPr/>
        </p:nvSpPr>
        <p:spPr bwMode="auto">
          <a:xfrm>
            <a:off x="4513264" y="224155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24584" name="Oval 6"/>
          <p:cNvSpPr>
            <a:spLocks noChangeArrowheads="1"/>
          </p:cNvSpPr>
          <p:nvPr/>
        </p:nvSpPr>
        <p:spPr bwMode="auto">
          <a:xfrm>
            <a:off x="6345239" y="325278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65</a:t>
            </a:r>
          </a:p>
        </p:txBody>
      </p:sp>
      <p:sp>
        <p:nvSpPr>
          <p:cNvPr id="24585" name="Oval 7"/>
          <p:cNvSpPr>
            <a:spLocks noChangeArrowheads="1"/>
          </p:cNvSpPr>
          <p:nvPr/>
        </p:nvSpPr>
        <p:spPr bwMode="auto">
          <a:xfrm>
            <a:off x="9312276" y="302260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97</a:t>
            </a:r>
          </a:p>
        </p:txBody>
      </p:sp>
      <p:sp>
        <p:nvSpPr>
          <p:cNvPr id="24586" name="Oval 8"/>
          <p:cNvSpPr>
            <a:spLocks noChangeArrowheads="1"/>
          </p:cNvSpPr>
          <p:nvPr/>
        </p:nvSpPr>
        <p:spPr bwMode="auto">
          <a:xfrm>
            <a:off x="5019676" y="302260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24587" name="Oval 9"/>
          <p:cNvSpPr>
            <a:spLocks noChangeArrowheads="1"/>
          </p:cNvSpPr>
          <p:nvPr/>
        </p:nvSpPr>
        <p:spPr bwMode="auto">
          <a:xfrm>
            <a:off x="4403726" y="381793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28</a:t>
            </a:r>
          </a:p>
        </p:txBody>
      </p:sp>
      <p:sp>
        <p:nvSpPr>
          <p:cNvPr id="24588" name="Oval 10"/>
          <p:cNvSpPr>
            <a:spLocks noChangeArrowheads="1"/>
          </p:cNvSpPr>
          <p:nvPr/>
        </p:nvSpPr>
        <p:spPr bwMode="auto">
          <a:xfrm>
            <a:off x="5740401" y="4048125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54</a:t>
            </a:r>
          </a:p>
        </p:txBody>
      </p:sp>
      <p:sp>
        <p:nvSpPr>
          <p:cNvPr id="24589" name="Oval 11"/>
          <p:cNvSpPr>
            <a:spLocks noChangeArrowheads="1"/>
          </p:cNvSpPr>
          <p:nvPr/>
        </p:nvSpPr>
        <p:spPr bwMode="auto">
          <a:xfrm>
            <a:off x="8066089" y="286543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82</a:t>
            </a:r>
          </a:p>
        </p:txBody>
      </p:sp>
      <p:sp>
        <p:nvSpPr>
          <p:cNvPr id="24590" name="Oval 13"/>
          <p:cNvSpPr>
            <a:spLocks noChangeArrowheads="1"/>
          </p:cNvSpPr>
          <p:nvPr/>
        </p:nvSpPr>
        <p:spPr bwMode="auto">
          <a:xfrm>
            <a:off x="4895851" y="4640264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29</a:t>
            </a:r>
          </a:p>
        </p:txBody>
      </p:sp>
      <p:sp>
        <p:nvSpPr>
          <p:cNvPr id="24591" name="Oval 14"/>
          <p:cNvSpPr>
            <a:spLocks noChangeArrowheads="1"/>
          </p:cNvSpPr>
          <p:nvPr/>
        </p:nvSpPr>
        <p:spPr bwMode="auto">
          <a:xfrm>
            <a:off x="7646989" y="368300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80</a:t>
            </a:r>
          </a:p>
        </p:txBody>
      </p:sp>
      <p:sp>
        <p:nvSpPr>
          <p:cNvPr id="24592" name="Line 15"/>
          <p:cNvSpPr>
            <a:spLocks noChangeShapeType="1"/>
          </p:cNvSpPr>
          <p:nvPr/>
        </p:nvSpPr>
        <p:spPr bwMode="auto">
          <a:xfrm flipH="1">
            <a:off x="4857750" y="1589089"/>
            <a:ext cx="1009650" cy="7064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593" name="Line 16"/>
          <p:cNvSpPr>
            <a:spLocks noChangeShapeType="1"/>
          </p:cNvSpPr>
          <p:nvPr/>
        </p:nvSpPr>
        <p:spPr bwMode="auto">
          <a:xfrm>
            <a:off x="6184901" y="1574800"/>
            <a:ext cx="2511425" cy="692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>
            <a:off x="4843463" y="2570164"/>
            <a:ext cx="317500" cy="4476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595" name="Line 18"/>
          <p:cNvSpPr>
            <a:spLocks noChangeShapeType="1"/>
          </p:cNvSpPr>
          <p:nvPr/>
        </p:nvSpPr>
        <p:spPr bwMode="auto">
          <a:xfrm flipH="1">
            <a:off x="4670425" y="3349625"/>
            <a:ext cx="388938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596" name="Line 19"/>
          <p:cNvSpPr>
            <a:spLocks noChangeShapeType="1"/>
          </p:cNvSpPr>
          <p:nvPr/>
        </p:nvSpPr>
        <p:spPr bwMode="auto">
          <a:xfrm>
            <a:off x="4741864" y="4157663"/>
            <a:ext cx="288925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597" name="Line 20"/>
          <p:cNvSpPr>
            <a:spLocks noChangeShapeType="1"/>
          </p:cNvSpPr>
          <p:nvPr/>
        </p:nvSpPr>
        <p:spPr bwMode="auto">
          <a:xfrm flipH="1">
            <a:off x="8291514" y="2555875"/>
            <a:ext cx="376237" cy="331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598" name="Line 21"/>
          <p:cNvSpPr>
            <a:spLocks noChangeShapeType="1"/>
          </p:cNvSpPr>
          <p:nvPr/>
        </p:nvSpPr>
        <p:spPr bwMode="auto">
          <a:xfrm>
            <a:off x="8985251" y="2527300"/>
            <a:ext cx="460375" cy="4905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599" name="Line 22"/>
          <p:cNvSpPr>
            <a:spLocks noChangeShapeType="1"/>
          </p:cNvSpPr>
          <p:nvPr/>
        </p:nvSpPr>
        <p:spPr bwMode="auto">
          <a:xfrm flipH="1">
            <a:off x="5954714" y="3579813"/>
            <a:ext cx="433387" cy="461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H="1">
            <a:off x="7837488" y="3205163"/>
            <a:ext cx="317500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5492751" y="4664076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6164263" y="4656139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8180388" y="428307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7396163" y="4319589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8599488" y="347662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9828213" y="367347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9055101" y="3652839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4605338" y="5364164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5391151" y="5357814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4059238" y="444182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5437188" y="3625851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4146551" y="2900364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H="1">
            <a:off x="4279900" y="2570164"/>
            <a:ext cx="274638" cy="331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5362575" y="3349625"/>
            <a:ext cx="215900" cy="2746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flipH="1">
            <a:off x="4194176" y="4143376"/>
            <a:ext cx="258763" cy="3032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 flipH="1">
            <a:off x="4741863" y="4979988"/>
            <a:ext cx="201612" cy="4048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5246689" y="4965701"/>
            <a:ext cx="288925" cy="3905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 flipH="1">
            <a:off x="5622926" y="4402138"/>
            <a:ext cx="187325" cy="2603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6084888" y="4359276"/>
            <a:ext cx="215900" cy="3032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 flipH="1">
            <a:off x="9172575" y="3392488"/>
            <a:ext cx="215900" cy="2603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>
            <a:off x="9648826" y="3335339"/>
            <a:ext cx="303213" cy="331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2" name="Line 46"/>
          <p:cNvSpPr>
            <a:spLocks noChangeShapeType="1"/>
          </p:cNvSpPr>
          <p:nvPr/>
        </p:nvSpPr>
        <p:spPr bwMode="auto">
          <a:xfrm>
            <a:off x="8415338" y="3176588"/>
            <a:ext cx="303212" cy="3032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 flipH="1">
            <a:off x="7521576" y="4027489"/>
            <a:ext cx="187325" cy="288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>
            <a:off x="7997826" y="4013200"/>
            <a:ext cx="303213" cy="2746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5" name="Oval 49"/>
          <p:cNvSpPr>
            <a:spLocks noChangeArrowheads="1"/>
          </p:cNvSpPr>
          <p:nvPr/>
        </p:nvSpPr>
        <p:spPr bwMode="auto">
          <a:xfrm>
            <a:off x="6753226" y="4010025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76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6459538" y="4681539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7246938" y="4646614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28" name="Line 52" descr="Narrow horizontal"/>
          <p:cNvSpPr>
            <a:spLocks noChangeShapeType="1"/>
          </p:cNvSpPr>
          <p:nvPr/>
        </p:nvSpPr>
        <p:spPr bwMode="auto">
          <a:xfrm flipH="1">
            <a:off x="6588125" y="4391026"/>
            <a:ext cx="230188" cy="288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29" name="Line 53" descr="Narrow horizontal"/>
          <p:cNvSpPr>
            <a:spLocks noChangeShapeType="1"/>
          </p:cNvSpPr>
          <p:nvPr/>
        </p:nvSpPr>
        <p:spPr bwMode="auto">
          <a:xfrm>
            <a:off x="7064376" y="4376739"/>
            <a:ext cx="303213" cy="2746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30" name="Text Box 54"/>
          <p:cNvSpPr txBox="1">
            <a:spLocks noChangeArrowheads="1"/>
          </p:cNvSpPr>
          <p:nvPr/>
        </p:nvSpPr>
        <p:spPr bwMode="auto">
          <a:xfrm>
            <a:off x="1979614" y="1801814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Splay(78)</a:t>
            </a:r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>
            <a:off x="6677026" y="3578225"/>
            <a:ext cx="244475" cy="4333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32" name="Line 56"/>
          <p:cNvSpPr>
            <a:spLocks noChangeShapeType="1"/>
          </p:cNvSpPr>
          <p:nvPr/>
        </p:nvSpPr>
        <p:spPr bwMode="auto">
          <a:xfrm>
            <a:off x="6516689" y="2741614"/>
            <a:ext cx="73025" cy="504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33" name="Oval 57"/>
          <p:cNvSpPr>
            <a:spLocks noChangeArrowheads="1"/>
          </p:cNvSpPr>
          <p:nvPr/>
        </p:nvSpPr>
        <p:spPr bwMode="auto">
          <a:xfrm>
            <a:off x="6294439" y="234473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50</a:t>
            </a: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5989638" y="291147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 flipH="1">
            <a:off x="6107113" y="2651125"/>
            <a:ext cx="215900" cy="2603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36" name="Oval 12"/>
          <p:cNvSpPr>
            <a:spLocks noChangeArrowheads="1"/>
          </p:cNvSpPr>
          <p:nvPr/>
        </p:nvSpPr>
        <p:spPr bwMode="auto">
          <a:xfrm>
            <a:off x="7181851" y="170815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78</a:t>
            </a:r>
          </a:p>
        </p:txBody>
      </p:sp>
      <p:sp>
        <p:nvSpPr>
          <p:cNvPr id="24637" name="Line 60"/>
          <p:cNvSpPr>
            <a:spLocks noChangeShapeType="1"/>
          </p:cNvSpPr>
          <p:nvPr/>
        </p:nvSpPr>
        <p:spPr bwMode="auto">
          <a:xfrm flipH="1">
            <a:off x="6573838" y="2020889"/>
            <a:ext cx="635000" cy="331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638" name="Text Box 61"/>
          <p:cNvSpPr txBox="1">
            <a:spLocks noChangeArrowheads="1"/>
          </p:cNvSpPr>
          <p:nvPr/>
        </p:nvSpPr>
        <p:spPr bwMode="auto">
          <a:xfrm>
            <a:off x="1979614" y="3375026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rgbClr val="CC0000"/>
                </a:solidFill>
              </a:rPr>
              <a:t>zig-zag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639" name="Text Box 62"/>
          <p:cNvSpPr txBox="1">
            <a:spLocks noChangeArrowheads="1"/>
          </p:cNvSpPr>
          <p:nvPr/>
        </p:nvSpPr>
        <p:spPr bwMode="auto">
          <a:xfrm>
            <a:off x="6656388" y="2308226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4640" name="Text Box 63"/>
          <p:cNvSpPr txBox="1">
            <a:spLocks noChangeArrowheads="1"/>
          </p:cNvSpPr>
          <p:nvPr/>
        </p:nvSpPr>
        <p:spPr bwMode="auto">
          <a:xfrm>
            <a:off x="8978900" y="217805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4641" name="Text Box 64"/>
          <p:cNvSpPr txBox="1">
            <a:spLocks noChangeArrowheads="1"/>
          </p:cNvSpPr>
          <p:nvPr/>
        </p:nvSpPr>
        <p:spPr bwMode="auto">
          <a:xfrm>
            <a:off x="7550150" y="1455739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4642" name="Freeform 65"/>
          <p:cNvSpPr>
            <a:spLocks/>
          </p:cNvSpPr>
          <p:nvPr/>
        </p:nvSpPr>
        <p:spPr bwMode="auto">
          <a:xfrm>
            <a:off x="6199189" y="1485901"/>
            <a:ext cx="3132137" cy="1414463"/>
          </a:xfrm>
          <a:custGeom>
            <a:avLst/>
            <a:gdLst>
              <a:gd name="T0" fmla="*/ 2147483646 w 1973"/>
              <a:gd name="T1" fmla="*/ 2147483646 h 891"/>
              <a:gd name="T2" fmla="*/ 2147483646 w 1973"/>
              <a:gd name="T3" fmla="*/ 2147483646 h 891"/>
              <a:gd name="T4" fmla="*/ 2147483646 w 1973"/>
              <a:gd name="T5" fmla="*/ 2147483646 h 891"/>
              <a:gd name="T6" fmla="*/ 2147483646 w 1973"/>
              <a:gd name="T7" fmla="*/ 2147483646 h 891"/>
              <a:gd name="T8" fmla="*/ 0 w 1973"/>
              <a:gd name="T9" fmla="*/ 2147483646 h 891"/>
              <a:gd name="T10" fmla="*/ 2147483646 w 1973"/>
              <a:gd name="T11" fmla="*/ 2147483646 h 891"/>
              <a:gd name="T12" fmla="*/ 2147483646 w 1973"/>
              <a:gd name="T13" fmla="*/ 2147483646 h 891"/>
              <a:gd name="T14" fmla="*/ 2147483646 w 1973"/>
              <a:gd name="T15" fmla="*/ 2147483646 h 891"/>
              <a:gd name="T16" fmla="*/ 2147483646 w 1973"/>
              <a:gd name="T17" fmla="*/ 2147483646 h 891"/>
              <a:gd name="T18" fmla="*/ 2147483646 w 1973"/>
              <a:gd name="T19" fmla="*/ 2147483646 h 891"/>
              <a:gd name="T20" fmla="*/ 2147483646 w 1973"/>
              <a:gd name="T21" fmla="*/ 2147483646 h 891"/>
              <a:gd name="T22" fmla="*/ 2147483646 w 1973"/>
              <a:gd name="T23" fmla="*/ 2147483646 h 891"/>
              <a:gd name="T24" fmla="*/ 2147483646 w 1973"/>
              <a:gd name="T25" fmla="*/ 2147483646 h 891"/>
              <a:gd name="T26" fmla="*/ 2147483646 w 1973"/>
              <a:gd name="T27" fmla="*/ 2147483646 h 891"/>
              <a:gd name="T28" fmla="*/ 2147483646 w 1973"/>
              <a:gd name="T29" fmla="*/ 2147483646 h 891"/>
              <a:gd name="T30" fmla="*/ 2147483646 w 1973"/>
              <a:gd name="T31" fmla="*/ 0 h 891"/>
              <a:gd name="T32" fmla="*/ 2147483646 w 1973"/>
              <a:gd name="T33" fmla="*/ 2147483646 h 89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973"/>
              <a:gd name="T52" fmla="*/ 0 h 891"/>
              <a:gd name="T53" fmla="*/ 1973 w 1973"/>
              <a:gd name="T54" fmla="*/ 891 h 89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973" h="891">
                <a:moveTo>
                  <a:pt x="782" y="10"/>
                </a:moveTo>
                <a:lnTo>
                  <a:pt x="536" y="73"/>
                </a:lnTo>
                <a:lnTo>
                  <a:pt x="264" y="264"/>
                </a:lnTo>
                <a:lnTo>
                  <a:pt x="64" y="500"/>
                </a:lnTo>
                <a:lnTo>
                  <a:pt x="0" y="755"/>
                </a:lnTo>
                <a:lnTo>
                  <a:pt x="91" y="864"/>
                </a:lnTo>
                <a:lnTo>
                  <a:pt x="282" y="891"/>
                </a:lnTo>
                <a:lnTo>
                  <a:pt x="718" y="837"/>
                </a:lnTo>
                <a:lnTo>
                  <a:pt x="1209" y="810"/>
                </a:lnTo>
                <a:lnTo>
                  <a:pt x="1755" y="810"/>
                </a:lnTo>
                <a:lnTo>
                  <a:pt x="1909" y="755"/>
                </a:lnTo>
                <a:lnTo>
                  <a:pt x="1973" y="600"/>
                </a:lnTo>
                <a:lnTo>
                  <a:pt x="1927" y="328"/>
                </a:lnTo>
                <a:lnTo>
                  <a:pt x="1854" y="264"/>
                </a:lnTo>
                <a:lnTo>
                  <a:pt x="1400" y="119"/>
                </a:lnTo>
                <a:lnTo>
                  <a:pt x="1064" y="0"/>
                </a:lnTo>
                <a:lnTo>
                  <a:pt x="782" y="10"/>
                </a:lnTo>
                <a:close/>
              </a:path>
            </a:pathLst>
          </a:custGeom>
          <a:noFill/>
          <a:ln w="28575" cap="flat" cmpd="sng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94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7916" y="176392"/>
            <a:ext cx="5070475" cy="6721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dirty="0" smtClean="0"/>
              <a:t>Splay: (6)</a:t>
            </a:r>
            <a:endParaRPr lang="en-IN" dirty="0"/>
          </a:p>
        </p:txBody>
      </p:sp>
      <p:sp>
        <p:nvSpPr>
          <p:cNvPr id="4" name="Oval 3"/>
          <p:cNvSpPr>
            <a:spLocks noChangeAspect="1" noChangeArrowheads="1"/>
          </p:cNvSpPr>
          <p:nvPr/>
        </p:nvSpPr>
        <p:spPr bwMode="auto">
          <a:xfrm>
            <a:off x="5523453" y="19731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5" name="AutoShape 4"/>
          <p:cNvCxnSpPr>
            <a:cxnSpLocks noChangeShapeType="1"/>
            <a:endCxn id="4" idx="0"/>
          </p:cNvCxnSpPr>
          <p:nvPr/>
        </p:nvCxnSpPr>
        <p:spPr bwMode="auto">
          <a:xfrm>
            <a:off x="5377403" y="1423837"/>
            <a:ext cx="336550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Oval 5"/>
          <p:cNvSpPr>
            <a:spLocks noChangeAspect="1" noChangeArrowheads="1"/>
          </p:cNvSpPr>
          <p:nvPr/>
        </p:nvSpPr>
        <p:spPr bwMode="auto">
          <a:xfrm>
            <a:off x="5081934" y="10755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Oval 6"/>
          <p:cNvSpPr>
            <a:spLocks noChangeAspect="1" noChangeArrowheads="1"/>
          </p:cNvSpPr>
          <p:nvPr/>
        </p:nvSpPr>
        <p:spPr bwMode="auto">
          <a:xfrm>
            <a:off x="5966365" y="290814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cxnSp>
        <p:nvCxnSpPr>
          <p:cNvPr id="8" name="AutoShape 7"/>
          <p:cNvCxnSpPr>
            <a:cxnSpLocks noChangeShapeType="1"/>
            <a:stCxn id="4" idx="5"/>
            <a:endCxn id="7" idx="0"/>
          </p:cNvCxnSpPr>
          <p:nvPr/>
        </p:nvCxnSpPr>
        <p:spPr bwMode="auto">
          <a:xfrm>
            <a:off x="5848890" y="2317599"/>
            <a:ext cx="307975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al 8"/>
          <p:cNvSpPr>
            <a:spLocks noChangeAspect="1" noChangeArrowheads="1"/>
          </p:cNvSpPr>
          <p:nvPr/>
        </p:nvSpPr>
        <p:spPr bwMode="auto">
          <a:xfrm>
            <a:off x="6388640" y="382254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</a:p>
        </p:txBody>
      </p:sp>
      <p:cxnSp>
        <p:nvCxnSpPr>
          <p:cNvPr id="10" name="AutoShape 9"/>
          <p:cNvCxnSpPr>
            <a:cxnSpLocks noChangeShapeType="1"/>
            <a:stCxn id="7" idx="5"/>
            <a:endCxn id="9" idx="0"/>
          </p:cNvCxnSpPr>
          <p:nvPr/>
        </p:nvCxnSpPr>
        <p:spPr bwMode="auto">
          <a:xfrm>
            <a:off x="6291803" y="3252637"/>
            <a:ext cx="287337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Oval 10"/>
          <p:cNvSpPr>
            <a:spLocks noChangeAspect="1" noChangeArrowheads="1"/>
          </p:cNvSpPr>
          <p:nvPr/>
        </p:nvSpPr>
        <p:spPr bwMode="auto">
          <a:xfrm>
            <a:off x="6804565" y="473694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cxnSp>
        <p:nvCxnSpPr>
          <p:cNvPr id="12" name="AutoShape 11"/>
          <p:cNvCxnSpPr>
            <a:cxnSpLocks noChangeShapeType="1"/>
            <a:stCxn id="9" idx="5"/>
            <a:endCxn id="11" idx="0"/>
          </p:cNvCxnSpPr>
          <p:nvPr/>
        </p:nvCxnSpPr>
        <p:spPr bwMode="auto">
          <a:xfrm>
            <a:off x="6714078" y="4167037"/>
            <a:ext cx="280987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>
            <a:spLocks noChangeAspect="1" noChangeArrowheads="1"/>
          </p:cNvSpPr>
          <p:nvPr/>
        </p:nvSpPr>
        <p:spPr bwMode="auto">
          <a:xfrm>
            <a:off x="7185565" y="565134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cxnSp>
        <p:nvCxnSpPr>
          <p:cNvPr id="14" name="AutoShape 13"/>
          <p:cNvCxnSpPr>
            <a:cxnSpLocks noChangeShapeType="1"/>
            <a:stCxn id="11" idx="5"/>
            <a:endCxn id="13" idx="0"/>
          </p:cNvCxnSpPr>
          <p:nvPr/>
        </p:nvCxnSpPr>
        <p:spPr bwMode="auto">
          <a:xfrm>
            <a:off x="7130003" y="5081437"/>
            <a:ext cx="2460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6778441" y="3057705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907141" y="3306614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Find(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7" name="Oval 16"/>
          <p:cNvSpPr>
            <a:spLocks noChangeAspect="1" noChangeArrowheads="1"/>
          </p:cNvSpPr>
          <p:nvPr/>
        </p:nvSpPr>
        <p:spPr bwMode="auto">
          <a:xfrm>
            <a:off x="7799204" y="202424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18" name="AutoShape 17"/>
          <p:cNvCxnSpPr>
            <a:cxnSpLocks noChangeShapeType="1"/>
            <a:stCxn id="19" idx="5"/>
            <a:endCxn id="17" idx="0"/>
          </p:cNvCxnSpPr>
          <p:nvPr/>
        </p:nvCxnSpPr>
        <p:spPr bwMode="auto">
          <a:xfrm>
            <a:off x="7653154" y="1474968"/>
            <a:ext cx="336550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val 18"/>
          <p:cNvSpPr>
            <a:spLocks noChangeAspect="1" noChangeArrowheads="1"/>
          </p:cNvSpPr>
          <p:nvPr/>
        </p:nvSpPr>
        <p:spPr bwMode="auto">
          <a:xfrm>
            <a:off x="7327716" y="113048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" name="Oval 19"/>
          <p:cNvSpPr>
            <a:spLocks noChangeAspect="1" noChangeArrowheads="1"/>
          </p:cNvSpPr>
          <p:nvPr/>
        </p:nvSpPr>
        <p:spPr bwMode="auto">
          <a:xfrm>
            <a:off x="8242116" y="295928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cxnSp>
        <p:nvCxnSpPr>
          <p:cNvPr id="21" name="AutoShape 20"/>
          <p:cNvCxnSpPr>
            <a:cxnSpLocks noChangeShapeType="1"/>
            <a:stCxn id="17" idx="5"/>
            <a:endCxn id="20" idx="0"/>
          </p:cNvCxnSpPr>
          <p:nvPr/>
        </p:nvCxnSpPr>
        <p:spPr bwMode="auto">
          <a:xfrm>
            <a:off x="8124641" y="2368730"/>
            <a:ext cx="307975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21"/>
          <p:cNvCxnSpPr>
            <a:cxnSpLocks noChangeShapeType="1"/>
            <a:stCxn id="20" idx="5"/>
            <a:endCxn id="24" idx="0"/>
          </p:cNvCxnSpPr>
          <p:nvPr/>
        </p:nvCxnSpPr>
        <p:spPr bwMode="auto">
          <a:xfrm>
            <a:off x="8567554" y="3303768"/>
            <a:ext cx="280987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Group 22"/>
          <p:cNvGrpSpPr>
            <a:grpSpLocks/>
          </p:cNvGrpSpPr>
          <p:nvPr/>
        </p:nvGrpSpPr>
        <p:grpSpPr bwMode="auto">
          <a:xfrm flipH="1">
            <a:off x="7861116" y="3873680"/>
            <a:ext cx="1177925" cy="2209800"/>
            <a:chOff x="4538" y="2784"/>
            <a:chExt cx="742" cy="1392"/>
          </a:xfrm>
        </p:grpSpPr>
        <p:sp>
          <p:nvSpPr>
            <p:cNvPr id="24" name="Oval 23"/>
            <p:cNvSpPr>
              <a:spLocks noChangeAspect="1" noChangeArrowheads="1"/>
            </p:cNvSpPr>
            <p:nvPr/>
          </p:nvSpPr>
          <p:spPr bwMode="auto">
            <a:xfrm>
              <a:off x="4538" y="278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5" name="Oval 24"/>
            <p:cNvSpPr>
              <a:spLocks noChangeAspect="1" noChangeArrowheads="1"/>
            </p:cNvSpPr>
            <p:nvPr/>
          </p:nvSpPr>
          <p:spPr bwMode="auto">
            <a:xfrm>
              <a:off x="4800" y="3360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cxnSp>
          <p:nvCxnSpPr>
            <p:cNvPr id="26" name="AutoShape 25"/>
            <p:cNvCxnSpPr>
              <a:cxnSpLocks noChangeShapeType="1"/>
              <a:stCxn id="24" idx="5"/>
              <a:endCxn id="25" idx="0"/>
            </p:cNvCxnSpPr>
            <p:nvPr/>
          </p:nvCxnSpPr>
          <p:spPr bwMode="auto">
            <a:xfrm>
              <a:off x="4743" y="3001"/>
              <a:ext cx="177" cy="3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Oval 26"/>
            <p:cNvSpPr>
              <a:spLocks noChangeAspect="1" noChangeArrowheads="1"/>
            </p:cNvSpPr>
            <p:nvPr/>
          </p:nvSpPr>
          <p:spPr bwMode="auto">
            <a:xfrm>
              <a:off x="5040" y="393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28" name="AutoShape 27"/>
            <p:cNvCxnSpPr>
              <a:cxnSpLocks noChangeShapeType="1"/>
              <a:stCxn id="25" idx="5"/>
              <a:endCxn id="27" idx="0"/>
            </p:cNvCxnSpPr>
            <p:nvPr/>
          </p:nvCxnSpPr>
          <p:spPr bwMode="auto">
            <a:xfrm>
              <a:off x="5005" y="3577"/>
              <a:ext cx="155" cy="3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584766" y="2502080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zig-zig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0" name="AutoShape 17"/>
          <p:cNvCxnSpPr>
            <a:cxnSpLocks noChangeShapeType="1"/>
            <a:stCxn id="31" idx="5"/>
            <a:endCxn id="32" idx="0"/>
          </p:cNvCxnSpPr>
          <p:nvPr/>
        </p:nvCxnSpPr>
        <p:spPr bwMode="auto">
          <a:xfrm>
            <a:off x="10739254" y="1870626"/>
            <a:ext cx="377825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Oval 18"/>
          <p:cNvSpPr>
            <a:spLocks noChangeAspect="1" noChangeArrowheads="1"/>
          </p:cNvSpPr>
          <p:nvPr/>
        </p:nvSpPr>
        <p:spPr bwMode="auto">
          <a:xfrm>
            <a:off x="10413816" y="152613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2" name="Oval 19"/>
          <p:cNvSpPr>
            <a:spLocks noChangeAspect="1" noChangeArrowheads="1"/>
          </p:cNvSpPr>
          <p:nvPr/>
        </p:nvSpPr>
        <p:spPr bwMode="auto">
          <a:xfrm flipH="1">
            <a:off x="10926579" y="2419901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3" name="Oval 20"/>
          <p:cNvSpPr>
            <a:spLocks noChangeAspect="1" noChangeArrowheads="1"/>
          </p:cNvSpPr>
          <p:nvPr/>
        </p:nvSpPr>
        <p:spPr bwMode="auto">
          <a:xfrm flipH="1">
            <a:off x="10483666" y="335493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cxnSp>
        <p:nvCxnSpPr>
          <p:cNvPr id="34" name="AutoShape 21"/>
          <p:cNvCxnSpPr>
            <a:cxnSpLocks noChangeShapeType="1"/>
            <a:stCxn id="32" idx="5"/>
            <a:endCxn id="33" idx="0"/>
          </p:cNvCxnSpPr>
          <p:nvPr/>
        </p:nvCxnSpPr>
        <p:spPr bwMode="auto">
          <a:xfrm flipH="1">
            <a:off x="10674166" y="2762801"/>
            <a:ext cx="307975" cy="57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22"/>
          <p:cNvCxnSpPr>
            <a:cxnSpLocks noChangeShapeType="1"/>
            <a:stCxn id="33" idx="5"/>
          </p:cNvCxnSpPr>
          <p:nvPr/>
        </p:nvCxnSpPr>
        <p:spPr bwMode="auto">
          <a:xfrm flipH="1">
            <a:off x="10258241" y="3697838"/>
            <a:ext cx="280988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Oval 24"/>
          <p:cNvSpPr>
            <a:spLocks noChangeAspect="1" noChangeArrowheads="1"/>
          </p:cNvSpPr>
          <p:nvPr/>
        </p:nvSpPr>
        <p:spPr bwMode="auto">
          <a:xfrm flipH="1">
            <a:off x="10905941" y="426933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7" name="Oval 25"/>
          <p:cNvSpPr>
            <a:spLocks noChangeAspect="1" noChangeArrowheads="1"/>
          </p:cNvSpPr>
          <p:nvPr/>
        </p:nvSpPr>
        <p:spPr bwMode="auto">
          <a:xfrm flipH="1">
            <a:off x="10524941" y="518373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</a:p>
        </p:txBody>
      </p:sp>
      <p:cxnSp>
        <p:nvCxnSpPr>
          <p:cNvPr id="38" name="AutoShape 26"/>
          <p:cNvCxnSpPr>
            <a:cxnSpLocks noChangeShapeType="1"/>
            <a:stCxn id="36" idx="5"/>
            <a:endCxn id="37" idx="0"/>
          </p:cNvCxnSpPr>
          <p:nvPr/>
        </p:nvCxnSpPr>
        <p:spPr bwMode="auto">
          <a:xfrm flipH="1">
            <a:off x="10715441" y="4612238"/>
            <a:ext cx="246063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AutoShape 27"/>
          <p:cNvCxnSpPr>
            <a:cxnSpLocks noChangeShapeType="1"/>
            <a:stCxn id="33" idx="3"/>
            <a:endCxn id="36" idx="0"/>
          </p:cNvCxnSpPr>
          <p:nvPr/>
        </p:nvCxnSpPr>
        <p:spPr bwMode="auto">
          <a:xfrm>
            <a:off x="10807516" y="3697838"/>
            <a:ext cx="288925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9989954" y="423123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grpSp>
        <p:nvGrpSpPr>
          <p:cNvPr id="41" name="Group 6"/>
          <p:cNvGrpSpPr>
            <a:grpSpLocks/>
          </p:cNvGrpSpPr>
          <p:nvPr/>
        </p:nvGrpSpPr>
        <p:grpSpPr bwMode="auto">
          <a:xfrm flipH="1">
            <a:off x="614610" y="2440538"/>
            <a:ext cx="893763" cy="1274763"/>
            <a:chOff x="4189" y="1056"/>
            <a:chExt cx="563" cy="803"/>
          </a:xfrm>
        </p:grpSpPr>
        <p:cxnSp>
          <p:nvCxnSpPr>
            <p:cNvPr id="42" name="AutoShape 7"/>
            <p:cNvCxnSpPr>
              <a:cxnSpLocks noChangeShapeType="1"/>
              <a:stCxn id="43" idx="5"/>
              <a:endCxn id="44" idx="0"/>
            </p:cNvCxnSpPr>
            <p:nvPr/>
          </p:nvCxnSpPr>
          <p:spPr bwMode="auto">
            <a:xfrm>
              <a:off x="4394" y="1273"/>
              <a:ext cx="238" cy="3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Oval 8"/>
            <p:cNvSpPr>
              <a:spLocks noChangeAspect="1" noChangeArrowheads="1"/>
            </p:cNvSpPr>
            <p:nvPr/>
          </p:nvSpPr>
          <p:spPr bwMode="auto">
            <a:xfrm>
              <a:off x="4189" y="105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44" name="Oval 9"/>
            <p:cNvSpPr>
              <a:spLocks noChangeAspect="1" noChangeArrowheads="1"/>
            </p:cNvSpPr>
            <p:nvPr/>
          </p:nvSpPr>
          <p:spPr bwMode="auto">
            <a:xfrm flipH="1">
              <a:off x="4512" y="1619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45" name="Oval 10"/>
          <p:cNvSpPr>
            <a:spLocks noChangeAspect="1" noChangeArrowheads="1"/>
          </p:cNvSpPr>
          <p:nvPr/>
        </p:nvSpPr>
        <p:spPr bwMode="auto">
          <a:xfrm flipH="1">
            <a:off x="1086098" y="426933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cxnSp>
        <p:nvCxnSpPr>
          <p:cNvPr id="46" name="AutoShape 11"/>
          <p:cNvCxnSpPr>
            <a:cxnSpLocks noChangeShapeType="1"/>
            <a:stCxn id="44" idx="5"/>
            <a:endCxn id="45" idx="0"/>
          </p:cNvCxnSpPr>
          <p:nvPr/>
        </p:nvCxnSpPr>
        <p:spPr bwMode="auto">
          <a:xfrm>
            <a:off x="940048" y="3678788"/>
            <a:ext cx="33655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AutoShape 12"/>
          <p:cNvCxnSpPr>
            <a:cxnSpLocks noChangeShapeType="1"/>
            <a:stCxn id="45" idx="5"/>
            <a:endCxn id="48" idx="0"/>
          </p:cNvCxnSpPr>
          <p:nvPr/>
        </p:nvCxnSpPr>
        <p:spPr bwMode="auto">
          <a:xfrm flipH="1">
            <a:off x="860673" y="4612238"/>
            <a:ext cx="280987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Oval 13"/>
          <p:cNvSpPr>
            <a:spLocks noChangeAspect="1" noChangeArrowheads="1"/>
          </p:cNvSpPr>
          <p:nvPr/>
        </p:nvSpPr>
        <p:spPr bwMode="auto">
          <a:xfrm>
            <a:off x="670173" y="518373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9" name="Oval 14"/>
          <p:cNvSpPr>
            <a:spLocks noChangeAspect="1" noChangeArrowheads="1"/>
          </p:cNvSpPr>
          <p:nvPr/>
        </p:nvSpPr>
        <p:spPr bwMode="auto">
          <a:xfrm flipH="1">
            <a:off x="1508373" y="518373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0" name="Oval 15"/>
          <p:cNvSpPr>
            <a:spLocks noChangeAspect="1" noChangeArrowheads="1"/>
          </p:cNvSpPr>
          <p:nvPr/>
        </p:nvSpPr>
        <p:spPr bwMode="auto">
          <a:xfrm flipH="1">
            <a:off x="1127373" y="609813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</a:p>
        </p:txBody>
      </p:sp>
      <p:cxnSp>
        <p:nvCxnSpPr>
          <p:cNvPr id="51" name="AutoShape 16"/>
          <p:cNvCxnSpPr>
            <a:cxnSpLocks noChangeShapeType="1"/>
            <a:stCxn id="49" idx="5"/>
            <a:endCxn id="50" idx="0"/>
          </p:cNvCxnSpPr>
          <p:nvPr/>
        </p:nvCxnSpPr>
        <p:spPr bwMode="auto">
          <a:xfrm flipH="1">
            <a:off x="1317873" y="5526638"/>
            <a:ext cx="246062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AutoShape 17"/>
          <p:cNvCxnSpPr>
            <a:cxnSpLocks noChangeShapeType="1"/>
            <a:stCxn id="45" idx="3"/>
            <a:endCxn id="49" idx="0"/>
          </p:cNvCxnSpPr>
          <p:nvPr/>
        </p:nvCxnSpPr>
        <p:spPr bwMode="auto">
          <a:xfrm>
            <a:off x="1409948" y="4612238"/>
            <a:ext cx="288925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4" name="Group 18"/>
          <p:cNvGrpSpPr>
            <a:grpSpLocks/>
          </p:cNvGrpSpPr>
          <p:nvPr/>
        </p:nvGrpSpPr>
        <p:grpSpPr bwMode="auto">
          <a:xfrm flipH="1">
            <a:off x="2903557" y="2454322"/>
            <a:ext cx="893763" cy="1274763"/>
            <a:chOff x="4189" y="1056"/>
            <a:chExt cx="563" cy="803"/>
          </a:xfrm>
        </p:grpSpPr>
        <p:cxnSp>
          <p:nvCxnSpPr>
            <p:cNvPr id="65" name="AutoShape 19"/>
            <p:cNvCxnSpPr>
              <a:cxnSpLocks noChangeShapeType="1"/>
              <a:stCxn id="66" idx="5"/>
              <a:endCxn id="67" idx="0"/>
            </p:cNvCxnSpPr>
            <p:nvPr/>
          </p:nvCxnSpPr>
          <p:spPr bwMode="auto">
            <a:xfrm>
              <a:off x="4394" y="1273"/>
              <a:ext cx="238" cy="3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6" name="Oval 20"/>
            <p:cNvSpPr>
              <a:spLocks noChangeAspect="1" noChangeArrowheads="1"/>
            </p:cNvSpPr>
            <p:nvPr/>
          </p:nvSpPr>
          <p:spPr bwMode="auto">
            <a:xfrm>
              <a:off x="4189" y="105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67" name="Oval 21"/>
            <p:cNvSpPr>
              <a:spLocks noChangeAspect="1" noChangeArrowheads="1"/>
            </p:cNvSpPr>
            <p:nvPr/>
          </p:nvSpPr>
          <p:spPr bwMode="auto">
            <a:xfrm flipH="1">
              <a:off x="4512" y="1619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68" name="Oval 22"/>
          <p:cNvSpPr>
            <a:spLocks noChangeAspect="1" noChangeArrowheads="1"/>
          </p:cNvSpPr>
          <p:nvPr/>
        </p:nvSpPr>
        <p:spPr bwMode="auto">
          <a:xfrm flipH="1">
            <a:off x="3375045" y="428312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</a:p>
        </p:txBody>
      </p:sp>
      <p:cxnSp>
        <p:nvCxnSpPr>
          <p:cNvPr id="69" name="AutoShape 23"/>
          <p:cNvCxnSpPr>
            <a:cxnSpLocks noChangeShapeType="1"/>
            <a:stCxn id="67" idx="5"/>
            <a:endCxn id="68" idx="0"/>
          </p:cNvCxnSpPr>
          <p:nvPr/>
        </p:nvCxnSpPr>
        <p:spPr bwMode="auto">
          <a:xfrm>
            <a:off x="3228995" y="3692572"/>
            <a:ext cx="33655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AutoShape 24"/>
          <p:cNvCxnSpPr>
            <a:cxnSpLocks noChangeShapeType="1"/>
            <a:stCxn id="68" idx="5"/>
            <a:endCxn id="71" idx="0"/>
          </p:cNvCxnSpPr>
          <p:nvPr/>
        </p:nvCxnSpPr>
        <p:spPr bwMode="auto">
          <a:xfrm flipH="1">
            <a:off x="3149620" y="4626022"/>
            <a:ext cx="280987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Oval 25"/>
          <p:cNvSpPr>
            <a:spLocks noChangeAspect="1" noChangeArrowheads="1"/>
          </p:cNvSpPr>
          <p:nvPr/>
        </p:nvSpPr>
        <p:spPr bwMode="auto">
          <a:xfrm>
            <a:off x="2959120" y="519752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2" name="Oval 26"/>
          <p:cNvSpPr>
            <a:spLocks noChangeAspect="1" noChangeArrowheads="1"/>
          </p:cNvSpPr>
          <p:nvPr/>
        </p:nvSpPr>
        <p:spPr bwMode="auto">
          <a:xfrm flipH="1">
            <a:off x="3891477" y="510202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cxnSp>
        <p:nvCxnSpPr>
          <p:cNvPr id="73" name="AutoShape 27"/>
          <p:cNvCxnSpPr>
            <a:cxnSpLocks noChangeShapeType="1"/>
          </p:cNvCxnSpPr>
          <p:nvPr/>
        </p:nvCxnSpPr>
        <p:spPr bwMode="auto">
          <a:xfrm>
            <a:off x="3746747" y="4626022"/>
            <a:ext cx="288925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AutoShape 29"/>
          <p:cNvCxnSpPr>
            <a:cxnSpLocks noChangeShapeType="1"/>
            <a:stCxn id="71" idx="3"/>
          </p:cNvCxnSpPr>
          <p:nvPr/>
        </p:nvCxnSpPr>
        <p:spPr bwMode="auto">
          <a:xfrm flipH="1">
            <a:off x="2789257" y="5542010"/>
            <a:ext cx="225425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Oval 28"/>
          <p:cNvSpPr>
            <a:spLocks noChangeAspect="1" noChangeArrowheads="1"/>
          </p:cNvSpPr>
          <p:nvPr/>
        </p:nvSpPr>
        <p:spPr bwMode="auto">
          <a:xfrm flipH="1">
            <a:off x="2578120" y="6096598"/>
            <a:ext cx="381000" cy="3407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87" name="AutoShape 17"/>
          <p:cNvCxnSpPr>
            <a:cxnSpLocks noChangeShapeType="1"/>
            <a:stCxn id="88" idx="5"/>
            <a:endCxn id="94" idx="0"/>
          </p:cNvCxnSpPr>
          <p:nvPr/>
        </p:nvCxnSpPr>
        <p:spPr bwMode="auto">
          <a:xfrm flipH="1">
            <a:off x="2739912" y="1365136"/>
            <a:ext cx="225425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Oval 18"/>
          <p:cNvSpPr>
            <a:spLocks noChangeAspect="1" noChangeArrowheads="1"/>
          </p:cNvSpPr>
          <p:nvPr/>
        </p:nvSpPr>
        <p:spPr bwMode="auto">
          <a:xfrm flipH="1">
            <a:off x="2909775" y="1022236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9" name="Oval 19"/>
          <p:cNvSpPr>
            <a:spLocks noChangeAspect="1" noChangeArrowheads="1"/>
          </p:cNvSpPr>
          <p:nvPr/>
        </p:nvSpPr>
        <p:spPr bwMode="auto">
          <a:xfrm>
            <a:off x="1711212" y="1022236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0" name="Oval 20"/>
          <p:cNvSpPr>
            <a:spLocks noChangeAspect="1" noChangeArrowheads="1"/>
          </p:cNvSpPr>
          <p:nvPr/>
        </p:nvSpPr>
        <p:spPr bwMode="auto">
          <a:xfrm flipH="1">
            <a:off x="2320812" y="184036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</a:p>
        </p:txBody>
      </p:sp>
      <p:cxnSp>
        <p:nvCxnSpPr>
          <p:cNvPr id="91" name="AutoShape 21"/>
          <p:cNvCxnSpPr>
            <a:cxnSpLocks noChangeShapeType="1"/>
            <a:stCxn id="90" idx="5"/>
            <a:endCxn id="89" idx="0"/>
          </p:cNvCxnSpPr>
          <p:nvPr/>
        </p:nvCxnSpPr>
        <p:spPr bwMode="auto">
          <a:xfrm flipH="1">
            <a:off x="1901712" y="526936"/>
            <a:ext cx="474663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AutoShape 22"/>
          <p:cNvCxnSpPr>
            <a:cxnSpLocks noChangeShapeType="1"/>
            <a:stCxn id="89" idx="5"/>
            <a:endCxn id="93" idx="0"/>
          </p:cNvCxnSpPr>
          <p:nvPr/>
        </p:nvCxnSpPr>
        <p:spPr bwMode="auto">
          <a:xfrm>
            <a:off x="2036650" y="1366724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Oval 23"/>
          <p:cNvSpPr>
            <a:spLocks noChangeAspect="1" noChangeArrowheads="1"/>
          </p:cNvSpPr>
          <p:nvPr/>
        </p:nvSpPr>
        <p:spPr bwMode="auto">
          <a:xfrm>
            <a:off x="2016012" y="1936636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4" name="Oval 24"/>
          <p:cNvSpPr>
            <a:spLocks noChangeAspect="1" noChangeArrowheads="1"/>
          </p:cNvSpPr>
          <p:nvPr/>
        </p:nvSpPr>
        <p:spPr bwMode="auto">
          <a:xfrm flipH="1">
            <a:off x="2549412" y="1936636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cxnSp>
        <p:nvCxnSpPr>
          <p:cNvPr id="95" name="AutoShape 25"/>
          <p:cNvCxnSpPr>
            <a:cxnSpLocks noChangeShapeType="1"/>
            <a:stCxn id="90" idx="3"/>
            <a:endCxn id="88" idx="0"/>
          </p:cNvCxnSpPr>
          <p:nvPr/>
        </p:nvCxnSpPr>
        <p:spPr bwMode="auto">
          <a:xfrm>
            <a:off x="2644662" y="526936"/>
            <a:ext cx="455613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Oval 26"/>
          <p:cNvSpPr>
            <a:spLocks noChangeAspect="1" noChangeArrowheads="1"/>
          </p:cNvSpPr>
          <p:nvPr/>
        </p:nvSpPr>
        <p:spPr bwMode="auto">
          <a:xfrm flipH="1">
            <a:off x="1655650" y="2851036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97" name="AutoShape 27"/>
          <p:cNvCxnSpPr>
            <a:cxnSpLocks noChangeShapeType="1"/>
            <a:stCxn id="93" idx="3"/>
            <a:endCxn id="96" idx="0"/>
          </p:cNvCxnSpPr>
          <p:nvPr/>
        </p:nvCxnSpPr>
        <p:spPr bwMode="auto">
          <a:xfrm flipH="1">
            <a:off x="1846150" y="2281124"/>
            <a:ext cx="225425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itle 1"/>
          <p:cNvSpPr txBox="1">
            <a:spLocks/>
          </p:cNvSpPr>
          <p:nvPr/>
        </p:nvSpPr>
        <p:spPr>
          <a:xfrm>
            <a:off x="3199277" y="6031032"/>
            <a:ext cx="2479979" cy="672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/>
              <a:t>Splay: (4)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15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dirty="0" smtClean="0"/>
              <a:t>Splay tree-Introduction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764"/>
            <a:ext cx="10515600" cy="50441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It is self adjusting binary search tree.</a:t>
            </a:r>
          </a:p>
          <a:p>
            <a:r>
              <a:rPr lang="en-IN" dirty="0" smtClean="0"/>
              <a:t>Advantages of Self-adjusting data structures</a:t>
            </a:r>
          </a:p>
          <a:p>
            <a:pPr lvl="1"/>
            <a:r>
              <a:rPr lang="en-IN" dirty="0" smtClean="0"/>
              <a:t>Efficient if usage pattern of data structures is skewed.</a:t>
            </a:r>
          </a:p>
          <a:p>
            <a:pPr lvl="1"/>
            <a:r>
              <a:rPr lang="en-IN" dirty="0" smtClean="0"/>
              <a:t>Less space as no balancing or other constraint information is stored.</a:t>
            </a:r>
          </a:p>
          <a:p>
            <a:pPr lvl="1"/>
            <a:r>
              <a:rPr lang="en-IN" dirty="0" smtClean="0"/>
              <a:t>Access and update algorithms are simple to implement.</a:t>
            </a:r>
            <a:endParaRPr lang="en-IN" dirty="0"/>
          </a:p>
          <a:p>
            <a:r>
              <a:rPr lang="en-IN" dirty="0" smtClean="0"/>
              <a:t>Disadvantages of self adjusting data structures</a:t>
            </a:r>
          </a:p>
          <a:p>
            <a:pPr lvl="1"/>
            <a:r>
              <a:rPr lang="en-IN" dirty="0" smtClean="0"/>
              <a:t>Not suited for real time applications.</a:t>
            </a:r>
          </a:p>
          <a:p>
            <a:pPr lvl="1"/>
            <a:r>
              <a:rPr lang="en-IN" dirty="0" smtClean="0"/>
              <a:t>More time in local adjustment.</a:t>
            </a:r>
          </a:p>
          <a:p>
            <a:r>
              <a:rPr lang="en-IN" dirty="0" smtClean="0"/>
              <a:t>Splaying=Spreading</a:t>
            </a:r>
          </a:p>
          <a:p>
            <a:r>
              <a:rPr lang="en-IN" dirty="0" smtClean="0"/>
              <a:t>Splaying is carried out after “Search”, “Insert” and “Delete” operation.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34433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764"/>
            <a:ext cx="10515600" cy="50441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Splay trees are tree structures that:</a:t>
            </a:r>
          </a:p>
          <a:p>
            <a:pPr lvl="1"/>
            <a:r>
              <a:rPr lang="en-US" dirty="0"/>
              <a:t>Are not perfectly balanced all the time</a:t>
            </a:r>
          </a:p>
          <a:p>
            <a:pPr lvl="1"/>
            <a:r>
              <a:rPr lang="en-US" dirty="0"/>
              <a:t>Data most recently accessed is near the root. (principle of locality; 80-20 “rule”)</a:t>
            </a:r>
          </a:p>
          <a:p>
            <a:r>
              <a:rPr lang="en-US" dirty="0"/>
              <a:t>The procedure:</a:t>
            </a:r>
          </a:p>
          <a:p>
            <a:pPr lvl="1"/>
            <a:r>
              <a:rPr lang="en-US" dirty="0"/>
              <a:t>After node X is accessed, perform “splaying” operations to bring X to the root of the tree.</a:t>
            </a:r>
          </a:p>
          <a:p>
            <a:pPr lvl="1"/>
            <a:r>
              <a:rPr lang="en-US" dirty="0"/>
              <a:t>Do this in a way that leaves the tree more balanced as a whole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97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Applications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764"/>
            <a:ext cx="10515600" cy="50441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Memory allocation</a:t>
            </a:r>
          </a:p>
          <a:p>
            <a:r>
              <a:rPr lang="en-IN" dirty="0" smtClean="0"/>
              <a:t>Garbage collection</a:t>
            </a:r>
          </a:p>
          <a:p>
            <a:r>
              <a:rPr lang="en-IN" dirty="0" smtClean="0"/>
              <a:t>Data Compression</a:t>
            </a:r>
          </a:p>
          <a:p>
            <a:r>
              <a:rPr lang="en-IN" dirty="0" smtClean="0"/>
              <a:t>Ropes</a:t>
            </a:r>
          </a:p>
          <a:p>
            <a:r>
              <a:rPr lang="en-IN" dirty="0" smtClean="0"/>
              <a:t>Intrusion Detection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565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dirty="0" smtClean="0"/>
              <a:t>Splaying: Cases</a:t>
            </a:r>
            <a:endParaRPr lang="en-IN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133475"/>
            <a:ext cx="10515600" cy="50434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/>
              <a:t>Node being accessed (n) is:</a:t>
            </a:r>
          </a:p>
          <a:p>
            <a:pPr lvl="1"/>
            <a:r>
              <a:rPr lang="en-US" dirty="0"/>
              <a:t>Root</a:t>
            </a:r>
          </a:p>
          <a:p>
            <a:pPr lvl="1"/>
            <a:r>
              <a:rPr lang="en-US" dirty="0"/>
              <a:t>Child of root</a:t>
            </a:r>
          </a:p>
          <a:p>
            <a:pPr lvl="1"/>
            <a:r>
              <a:rPr lang="en-US" dirty="0"/>
              <a:t>Has both parent (p) and grandparent (g)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dirty="0" err="1"/>
              <a:t>Zig-z</a:t>
            </a:r>
            <a:r>
              <a:rPr lang="en-US" b="1" dirty="0" err="1">
                <a:solidFill>
                  <a:schemeClr val="hlink"/>
                </a:solidFill>
              </a:rPr>
              <a:t>i</a:t>
            </a:r>
            <a:r>
              <a:rPr lang="en-US" dirty="0" err="1"/>
              <a:t>g</a:t>
            </a:r>
            <a:r>
              <a:rPr lang="en-US" dirty="0"/>
              <a:t> pattern: g </a:t>
            </a:r>
            <a:r>
              <a:rPr lang="en-US" dirty="0">
                <a:sym typeface="Wingdings" panose="05000000000000000000" pitchFamily="2" charset="2"/>
              </a:rPr>
              <a:t> p  n is left-left or right-right</a:t>
            </a:r>
            <a:endParaRPr lang="en-US" dirty="0"/>
          </a:p>
          <a:p>
            <a:pPr lvl="2">
              <a:buFont typeface="Wingdings" panose="05000000000000000000" pitchFamily="2" charset="2"/>
              <a:buNone/>
            </a:pPr>
            <a:r>
              <a:rPr lang="en-US" dirty="0" err="1"/>
              <a:t>Zig-z</a:t>
            </a:r>
            <a:r>
              <a:rPr lang="en-US" b="1" dirty="0" err="1">
                <a:solidFill>
                  <a:schemeClr val="hlink"/>
                </a:solidFill>
              </a:rPr>
              <a:t>a</a:t>
            </a:r>
            <a:r>
              <a:rPr lang="en-US" dirty="0" err="1"/>
              <a:t>g</a:t>
            </a:r>
            <a:r>
              <a:rPr lang="en-US" dirty="0"/>
              <a:t> pattern: g </a:t>
            </a:r>
            <a:r>
              <a:rPr lang="en-US" dirty="0">
                <a:sym typeface="Wingdings" panose="05000000000000000000" pitchFamily="2" charset="2"/>
              </a:rPr>
              <a:t> p  n is left-right or right-left </a:t>
            </a:r>
          </a:p>
        </p:txBody>
      </p:sp>
    </p:spTree>
    <p:extLst>
      <p:ext uri="{BB962C8B-B14F-4D97-AF65-F5344CB8AC3E}">
        <p14:creationId xmlns:p14="http://schemas.microsoft.com/office/powerpoint/2010/main" val="39795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EFF-CA29-4A0F-842A-B667BFCABBEC}" type="slidenum">
              <a:rPr lang="en-US"/>
              <a:pPr/>
              <a:t>6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86853" y="333620"/>
            <a:ext cx="11368585" cy="484408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3300"/>
                </a:solidFill>
              </a:rPr>
              <a:t>Zig-Zig</a:t>
            </a:r>
            <a:r>
              <a:rPr lang="en-US" dirty="0">
                <a:solidFill>
                  <a:srgbClr val="FF3300"/>
                </a:solidFill>
              </a:rPr>
              <a:t> and </a:t>
            </a:r>
            <a:r>
              <a:rPr lang="en-US" dirty="0" err="1">
                <a:solidFill>
                  <a:srgbClr val="FF3300"/>
                </a:solidFill>
              </a:rPr>
              <a:t>Zig-Zag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77827" name="Oval 3"/>
          <p:cNvSpPr>
            <a:spLocks noChangeArrowheads="1"/>
          </p:cNvSpPr>
          <p:nvPr/>
        </p:nvSpPr>
        <p:spPr bwMode="auto">
          <a:xfrm>
            <a:off x="8305800" y="29718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7828" name="Oval 4"/>
          <p:cNvSpPr>
            <a:spLocks noChangeArrowheads="1"/>
          </p:cNvSpPr>
          <p:nvPr/>
        </p:nvSpPr>
        <p:spPr bwMode="auto">
          <a:xfrm>
            <a:off x="7239000" y="36576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9220200" y="36576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6553200" y="44196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7848600" y="44196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P</a:t>
            </a:r>
          </a:p>
        </p:txBody>
      </p:sp>
      <p:cxnSp>
        <p:nvCxnSpPr>
          <p:cNvPr id="77832" name="AutoShape 8"/>
          <p:cNvCxnSpPr>
            <a:cxnSpLocks noChangeShapeType="1"/>
            <a:stCxn id="77827" idx="3"/>
            <a:endCxn id="77828" idx="7"/>
          </p:cNvCxnSpPr>
          <p:nvPr/>
        </p:nvCxnSpPr>
        <p:spPr bwMode="auto">
          <a:xfrm flipH="1">
            <a:off x="7629525" y="3362325"/>
            <a:ext cx="7429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33" name="AutoShape 9"/>
          <p:cNvCxnSpPr>
            <a:cxnSpLocks noChangeShapeType="1"/>
            <a:stCxn id="77827" idx="5"/>
            <a:endCxn id="77829" idx="1"/>
          </p:cNvCxnSpPr>
          <p:nvPr/>
        </p:nvCxnSpPr>
        <p:spPr bwMode="auto">
          <a:xfrm>
            <a:off x="8696325" y="3362325"/>
            <a:ext cx="5905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34" name="AutoShape 10"/>
          <p:cNvCxnSpPr>
            <a:cxnSpLocks noChangeShapeType="1"/>
            <a:stCxn id="77828" idx="3"/>
            <a:endCxn id="77830" idx="0"/>
          </p:cNvCxnSpPr>
          <p:nvPr/>
        </p:nvCxnSpPr>
        <p:spPr bwMode="auto">
          <a:xfrm flipH="1">
            <a:off x="6781801" y="4048126"/>
            <a:ext cx="5238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35" name="AutoShape 11"/>
          <p:cNvCxnSpPr>
            <a:cxnSpLocks noChangeShapeType="1"/>
            <a:stCxn id="77828" idx="5"/>
            <a:endCxn id="77831" idx="0"/>
          </p:cNvCxnSpPr>
          <p:nvPr/>
        </p:nvCxnSpPr>
        <p:spPr bwMode="auto">
          <a:xfrm>
            <a:off x="7629526" y="4048126"/>
            <a:ext cx="447675" cy="3714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8742064" y="4264969"/>
            <a:ext cx="1046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/>
              <a:t>Zig-zag</a:t>
            </a:r>
          </a:p>
        </p:txBody>
      </p:sp>
      <p:sp>
        <p:nvSpPr>
          <p:cNvPr id="77838" name="Freeform 14"/>
          <p:cNvSpPr>
            <a:spLocks/>
          </p:cNvSpPr>
          <p:nvPr/>
        </p:nvSpPr>
        <p:spPr bwMode="auto">
          <a:xfrm>
            <a:off x="7924801" y="4057651"/>
            <a:ext cx="811213" cy="430213"/>
          </a:xfrm>
          <a:custGeom>
            <a:avLst/>
            <a:gdLst>
              <a:gd name="T0" fmla="*/ 511 w 511"/>
              <a:gd name="T1" fmla="*/ 271 h 271"/>
              <a:gd name="T2" fmla="*/ 211 w 511"/>
              <a:gd name="T3" fmla="*/ 31 h 271"/>
              <a:gd name="T4" fmla="*/ 0 w 511"/>
              <a:gd name="T5" fmla="*/ 84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11" h="271">
                <a:moveTo>
                  <a:pt x="511" y="271"/>
                </a:moveTo>
                <a:cubicBezTo>
                  <a:pt x="461" y="231"/>
                  <a:pt x="296" y="62"/>
                  <a:pt x="211" y="31"/>
                </a:cubicBezTo>
                <a:cubicBezTo>
                  <a:pt x="126" y="0"/>
                  <a:pt x="44" y="73"/>
                  <a:pt x="0" y="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77839" name="Oval 15"/>
          <p:cNvSpPr>
            <a:spLocks noChangeArrowheads="1"/>
          </p:cNvSpPr>
          <p:nvPr/>
        </p:nvSpPr>
        <p:spPr bwMode="auto">
          <a:xfrm>
            <a:off x="4191000" y="31242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77840" name="Oval 16"/>
          <p:cNvSpPr>
            <a:spLocks noChangeArrowheads="1"/>
          </p:cNvSpPr>
          <p:nvPr/>
        </p:nvSpPr>
        <p:spPr bwMode="auto">
          <a:xfrm>
            <a:off x="3124200" y="38100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77841" name="Oval 17"/>
          <p:cNvSpPr>
            <a:spLocks noChangeArrowheads="1"/>
          </p:cNvSpPr>
          <p:nvPr/>
        </p:nvSpPr>
        <p:spPr bwMode="auto">
          <a:xfrm>
            <a:off x="5105400" y="38100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7842" name="Oval 18"/>
          <p:cNvSpPr>
            <a:spLocks noChangeArrowheads="1"/>
          </p:cNvSpPr>
          <p:nvPr/>
        </p:nvSpPr>
        <p:spPr bwMode="auto">
          <a:xfrm>
            <a:off x="2438400" y="45720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7843" name="Oval 19"/>
          <p:cNvSpPr>
            <a:spLocks noChangeArrowheads="1"/>
          </p:cNvSpPr>
          <p:nvPr/>
        </p:nvSpPr>
        <p:spPr bwMode="auto">
          <a:xfrm>
            <a:off x="3733800" y="45720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77844" name="AutoShape 20"/>
          <p:cNvCxnSpPr>
            <a:cxnSpLocks noChangeShapeType="1"/>
            <a:stCxn id="77839" idx="3"/>
            <a:endCxn id="77840" idx="7"/>
          </p:cNvCxnSpPr>
          <p:nvPr/>
        </p:nvCxnSpPr>
        <p:spPr bwMode="auto">
          <a:xfrm flipH="1">
            <a:off x="3514725" y="3514725"/>
            <a:ext cx="742950" cy="3619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45" name="AutoShape 21"/>
          <p:cNvCxnSpPr>
            <a:cxnSpLocks noChangeShapeType="1"/>
            <a:stCxn id="77839" idx="5"/>
            <a:endCxn id="77841" idx="1"/>
          </p:cNvCxnSpPr>
          <p:nvPr/>
        </p:nvCxnSpPr>
        <p:spPr bwMode="auto">
          <a:xfrm>
            <a:off x="4581525" y="3514725"/>
            <a:ext cx="5905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46" name="AutoShape 22"/>
          <p:cNvCxnSpPr>
            <a:cxnSpLocks noChangeShapeType="1"/>
            <a:stCxn id="77840" idx="3"/>
            <a:endCxn id="77842" idx="0"/>
          </p:cNvCxnSpPr>
          <p:nvPr/>
        </p:nvCxnSpPr>
        <p:spPr bwMode="auto">
          <a:xfrm flipH="1">
            <a:off x="2667001" y="4200526"/>
            <a:ext cx="523875" cy="3714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47" name="AutoShape 23"/>
          <p:cNvCxnSpPr>
            <a:cxnSpLocks noChangeShapeType="1"/>
            <a:stCxn id="77840" idx="5"/>
            <a:endCxn id="77843" idx="0"/>
          </p:cNvCxnSpPr>
          <p:nvPr/>
        </p:nvCxnSpPr>
        <p:spPr bwMode="auto">
          <a:xfrm>
            <a:off x="3514726" y="4200526"/>
            <a:ext cx="4476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2256521" y="2817169"/>
            <a:ext cx="9749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/>
              <a:t>Zig-zig</a:t>
            </a:r>
          </a:p>
        </p:txBody>
      </p:sp>
      <p:sp>
        <p:nvSpPr>
          <p:cNvPr id="77849" name="Freeform 25"/>
          <p:cNvSpPr>
            <a:spLocks/>
          </p:cNvSpPr>
          <p:nvPr/>
        </p:nvSpPr>
        <p:spPr bwMode="auto">
          <a:xfrm>
            <a:off x="2911476" y="3306764"/>
            <a:ext cx="898525" cy="350837"/>
          </a:xfrm>
          <a:custGeom>
            <a:avLst/>
            <a:gdLst>
              <a:gd name="T0" fmla="*/ 0 w 566"/>
              <a:gd name="T1" fmla="*/ 0 h 221"/>
              <a:gd name="T2" fmla="*/ 377 w 566"/>
              <a:gd name="T3" fmla="*/ 86 h 221"/>
              <a:gd name="T4" fmla="*/ 566 w 566"/>
              <a:gd name="T5" fmla="*/ 221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6" h="221">
                <a:moveTo>
                  <a:pt x="0" y="0"/>
                </a:moveTo>
                <a:cubicBezTo>
                  <a:pt x="63" y="14"/>
                  <a:pt x="283" y="49"/>
                  <a:pt x="377" y="86"/>
                </a:cubicBezTo>
                <a:cubicBezTo>
                  <a:pt x="471" y="123"/>
                  <a:pt x="527" y="193"/>
                  <a:pt x="566" y="22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77852" name="Oval 28"/>
          <p:cNvSpPr>
            <a:spLocks noChangeArrowheads="1"/>
          </p:cNvSpPr>
          <p:nvPr/>
        </p:nvSpPr>
        <p:spPr bwMode="auto">
          <a:xfrm>
            <a:off x="7248525" y="5172075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X</a:t>
            </a:r>
          </a:p>
        </p:txBody>
      </p:sp>
      <p:cxnSp>
        <p:nvCxnSpPr>
          <p:cNvPr id="77853" name="AutoShape 29"/>
          <p:cNvCxnSpPr>
            <a:cxnSpLocks noChangeShapeType="1"/>
            <a:stCxn id="77831" idx="3"/>
            <a:endCxn id="77852" idx="0"/>
          </p:cNvCxnSpPr>
          <p:nvPr/>
        </p:nvCxnSpPr>
        <p:spPr bwMode="auto">
          <a:xfrm flipH="1">
            <a:off x="7477125" y="4810125"/>
            <a:ext cx="438150" cy="3619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855" name="Freeform 31"/>
          <p:cNvSpPr>
            <a:spLocks/>
          </p:cNvSpPr>
          <p:nvPr/>
        </p:nvSpPr>
        <p:spPr bwMode="auto">
          <a:xfrm>
            <a:off x="7745414" y="4500563"/>
            <a:ext cx="1017587" cy="785812"/>
          </a:xfrm>
          <a:custGeom>
            <a:avLst/>
            <a:gdLst>
              <a:gd name="T0" fmla="*/ 641 w 641"/>
              <a:gd name="T1" fmla="*/ 0 h 495"/>
              <a:gd name="T2" fmla="*/ 264 w 641"/>
              <a:gd name="T3" fmla="*/ 438 h 495"/>
              <a:gd name="T4" fmla="*/ 0 w 641"/>
              <a:gd name="T5" fmla="*/ 340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1" h="495">
                <a:moveTo>
                  <a:pt x="641" y="0"/>
                </a:moveTo>
                <a:cubicBezTo>
                  <a:pt x="578" y="73"/>
                  <a:pt x="371" y="381"/>
                  <a:pt x="264" y="438"/>
                </a:cubicBezTo>
                <a:cubicBezTo>
                  <a:pt x="157" y="495"/>
                  <a:pt x="55" y="360"/>
                  <a:pt x="0" y="3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77856" name="Freeform 32"/>
          <p:cNvSpPr>
            <a:spLocks/>
          </p:cNvSpPr>
          <p:nvPr/>
        </p:nvSpPr>
        <p:spPr bwMode="auto">
          <a:xfrm>
            <a:off x="2747963" y="3306763"/>
            <a:ext cx="150812" cy="1020762"/>
          </a:xfrm>
          <a:custGeom>
            <a:avLst/>
            <a:gdLst>
              <a:gd name="T0" fmla="*/ 95 w 95"/>
              <a:gd name="T1" fmla="*/ 0 h 643"/>
              <a:gd name="T2" fmla="*/ 0 w 95"/>
              <a:gd name="T3" fmla="*/ 231 h 643"/>
              <a:gd name="T4" fmla="*/ 95 w 95"/>
              <a:gd name="T5" fmla="*/ 643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" h="643">
                <a:moveTo>
                  <a:pt x="95" y="0"/>
                </a:moveTo>
                <a:cubicBezTo>
                  <a:pt x="79" y="38"/>
                  <a:pt x="0" y="124"/>
                  <a:pt x="0" y="231"/>
                </a:cubicBezTo>
                <a:cubicBezTo>
                  <a:pt x="0" y="338"/>
                  <a:pt x="75" y="557"/>
                  <a:pt x="95" y="64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77859" name="Text Box 35"/>
          <p:cNvSpPr txBox="1">
            <a:spLocks noChangeArrowheads="1"/>
          </p:cNvSpPr>
          <p:nvPr/>
        </p:nvSpPr>
        <p:spPr bwMode="auto">
          <a:xfrm>
            <a:off x="2819401" y="1981201"/>
            <a:ext cx="24185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Parent and grandparent</a:t>
            </a:r>
            <a:br>
              <a:rPr lang="en-US"/>
            </a:br>
            <a:r>
              <a:rPr lang="en-US"/>
              <a:t>in same direction.</a:t>
            </a:r>
          </a:p>
        </p:txBody>
      </p:sp>
      <p:sp>
        <p:nvSpPr>
          <p:cNvPr id="77860" name="Text Box 36"/>
          <p:cNvSpPr txBox="1">
            <a:spLocks noChangeArrowheads="1"/>
          </p:cNvSpPr>
          <p:nvPr/>
        </p:nvSpPr>
        <p:spPr bwMode="auto">
          <a:xfrm>
            <a:off x="6934201" y="1981201"/>
            <a:ext cx="24185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Parent and grandparent</a:t>
            </a:r>
            <a:br>
              <a:rPr lang="en-US" dirty="0"/>
            </a:br>
            <a:r>
              <a:rPr lang="en-US" dirty="0"/>
              <a:t>in different directions.</a:t>
            </a:r>
          </a:p>
        </p:txBody>
      </p:sp>
    </p:spTree>
    <p:extLst>
      <p:ext uri="{BB962C8B-B14F-4D97-AF65-F5344CB8AC3E}">
        <p14:creationId xmlns:p14="http://schemas.microsoft.com/office/powerpoint/2010/main" val="14842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481014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Complete Example</a:t>
            </a:r>
            <a:endParaRPr lang="en-US" dirty="0" smtClean="0"/>
          </a:p>
        </p:txBody>
      </p:sp>
      <p:sp>
        <p:nvSpPr>
          <p:cNvPr id="21509" name="Oval 3"/>
          <p:cNvSpPr>
            <a:spLocks noChangeArrowheads="1"/>
          </p:cNvSpPr>
          <p:nvPr/>
        </p:nvSpPr>
        <p:spPr bwMode="auto">
          <a:xfrm>
            <a:off x="5824539" y="127158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44</a:t>
            </a:r>
          </a:p>
        </p:txBody>
      </p:sp>
      <p:sp>
        <p:nvSpPr>
          <p:cNvPr id="21510" name="Oval 4"/>
          <p:cNvSpPr>
            <a:spLocks noChangeArrowheads="1"/>
          </p:cNvSpPr>
          <p:nvPr/>
        </p:nvSpPr>
        <p:spPr bwMode="auto">
          <a:xfrm>
            <a:off x="8616951" y="224155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88</a:t>
            </a:r>
          </a:p>
        </p:txBody>
      </p:sp>
      <p:sp>
        <p:nvSpPr>
          <p:cNvPr id="21511" name="Oval 5"/>
          <p:cNvSpPr>
            <a:spLocks noChangeArrowheads="1"/>
          </p:cNvSpPr>
          <p:nvPr/>
        </p:nvSpPr>
        <p:spPr bwMode="auto">
          <a:xfrm>
            <a:off x="4513264" y="224155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21512" name="Oval 6"/>
          <p:cNvSpPr>
            <a:spLocks noChangeArrowheads="1"/>
          </p:cNvSpPr>
          <p:nvPr/>
        </p:nvSpPr>
        <p:spPr bwMode="auto">
          <a:xfrm>
            <a:off x="7210426" y="302260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65</a:t>
            </a:r>
          </a:p>
        </p:txBody>
      </p:sp>
      <p:sp>
        <p:nvSpPr>
          <p:cNvPr id="21513" name="Oval 7"/>
          <p:cNvSpPr>
            <a:spLocks noChangeArrowheads="1"/>
          </p:cNvSpPr>
          <p:nvPr/>
        </p:nvSpPr>
        <p:spPr bwMode="auto">
          <a:xfrm>
            <a:off x="9312276" y="302260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97</a:t>
            </a:r>
          </a:p>
        </p:txBody>
      </p:sp>
      <p:sp>
        <p:nvSpPr>
          <p:cNvPr id="21514" name="Oval 8"/>
          <p:cNvSpPr>
            <a:spLocks noChangeArrowheads="1"/>
          </p:cNvSpPr>
          <p:nvPr/>
        </p:nvSpPr>
        <p:spPr bwMode="auto">
          <a:xfrm>
            <a:off x="5019676" y="302260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21515" name="Oval 9"/>
          <p:cNvSpPr>
            <a:spLocks noChangeArrowheads="1"/>
          </p:cNvSpPr>
          <p:nvPr/>
        </p:nvSpPr>
        <p:spPr bwMode="auto">
          <a:xfrm>
            <a:off x="4403726" y="381793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28</a:t>
            </a:r>
          </a:p>
        </p:txBody>
      </p:sp>
      <p:sp>
        <p:nvSpPr>
          <p:cNvPr id="21516" name="Oval 10"/>
          <p:cNvSpPr>
            <a:spLocks noChangeArrowheads="1"/>
          </p:cNvSpPr>
          <p:nvPr/>
        </p:nvSpPr>
        <p:spPr bwMode="auto">
          <a:xfrm>
            <a:off x="6605589" y="381793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54</a:t>
            </a:r>
          </a:p>
        </p:txBody>
      </p:sp>
      <p:sp>
        <p:nvSpPr>
          <p:cNvPr id="21517" name="Oval 11"/>
          <p:cNvSpPr>
            <a:spLocks noChangeArrowheads="1"/>
          </p:cNvSpPr>
          <p:nvPr/>
        </p:nvSpPr>
        <p:spPr bwMode="auto">
          <a:xfrm>
            <a:off x="7856539" y="381793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82</a:t>
            </a:r>
          </a:p>
        </p:txBody>
      </p:sp>
      <p:sp>
        <p:nvSpPr>
          <p:cNvPr id="21518" name="Oval 12"/>
          <p:cNvSpPr>
            <a:spLocks noChangeArrowheads="1"/>
          </p:cNvSpPr>
          <p:nvPr/>
        </p:nvSpPr>
        <p:spPr bwMode="auto">
          <a:xfrm>
            <a:off x="7442201" y="4640264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78</a:t>
            </a:r>
          </a:p>
        </p:txBody>
      </p:sp>
      <p:sp>
        <p:nvSpPr>
          <p:cNvPr id="21519" name="Oval 13"/>
          <p:cNvSpPr>
            <a:spLocks noChangeArrowheads="1"/>
          </p:cNvSpPr>
          <p:nvPr/>
        </p:nvSpPr>
        <p:spPr bwMode="auto">
          <a:xfrm>
            <a:off x="4895851" y="4640264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29</a:t>
            </a:r>
          </a:p>
        </p:txBody>
      </p:sp>
      <p:sp>
        <p:nvSpPr>
          <p:cNvPr id="21520" name="Oval 14"/>
          <p:cNvSpPr>
            <a:spLocks noChangeArrowheads="1"/>
          </p:cNvSpPr>
          <p:nvPr/>
        </p:nvSpPr>
        <p:spPr bwMode="auto">
          <a:xfrm>
            <a:off x="8201026" y="522763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80</a:t>
            </a:r>
          </a:p>
        </p:txBody>
      </p:sp>
      <p:sp>
        <p:nvSpPr>
          <p:cNvPr id="21521" name="Line 15"/>
          <p:cNvSpPr>
            <a:spLocks noChangeShapeType="1"/>
          </p:cNvSpPr>
          <p:nvPr/>
        </p:nvSpPr>
        <p:spPr bwMode="auto">
          <a:xfrm flipH="1">
            <a:off x="4857750" y="1589089"/>
            <a:ext cx="1009650" cy="7064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22" name="Line 16"/>
          <p:cNvSpPr>
            <a:spLocks noChangeShapeType="1"/>
          </p:cNvSpPr>
          <p:nvPr/>
        </p:nvSpPr>
        <p:spPr bwMode="auto">
          <a:xfrm>
            <a:off x="6184901" y="1574800"/>
            <a:ext cx="2511425" cy="692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23" name="Line 17"/>
          <p:cNvSpPr>
            <a:spLocks noChangeShapeType="1"/>
          </p:cNvSpPr>
          <p:nvPr/>
        </p:nvSpPr>
        <p:spPr bwMode="auto">
          <a:xfrm>
            <a:off x="4843463" y="2570164"/>
            <a:ext cx="317500" cy="4476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24" name="Line 18"/>
          <p:cNvSpPr>
            <a:spLocks noChangeShapeType="1"/>
          </p:cNvSpPr>
          <p:nvPr/>
        </p:nvSpPr>
        <p:spPr bwMode="auto">
          <a:xfrm flipH="1">
            <a:off x="4670425" y="3349625"/>
            <a:ext cx="388938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25" name="Line 19"/>
          <p:cNvSpPr>
            <a:spLocks noChangeShapeType="1"/>
          </p:cNvSpPr>
          <p:nvPr/>
        </p:nvSpPr>
        <p:spPr bwMode="auto">
          <a:xfrm>
            <a:off x="4741864" y="4157663"/>
            <a:ext cx="288925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26" name="Line 20"/>
          <p:cNvSpPr>
            <a:spLocks noChangeShapeType="1"/>
          </p:cNvSpPr>
          <p:nvPr/>
        </p:nvSpPr>
        <p:spPr bwMode="auto">
          <a:xfrm flipH="1">
            <a:off x="7512050" y="2555875"/>
            <a:ext cx="1155700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27" name="Line 21"/>
          <p:cNvSpPr>
            <a:spLocks noChangeShapeType="1"/>
          </p:cNvSpPr>
          <p:nvPr/>
        </p:nvSpPr>
        <p:spPr bwMode="auto">
          <a:xfrm>
            <a:off x="8985251" y="2527300"/>
            <a:ext cx="460375" cy="4905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28" name="Line 22"/>
          <p:cNvSpPr>
            <a:spLocks noChangeShapeType="1"/>
          </p:cNvSpPr>
          <p:nvPr/>
        </p:nvSpPr>
        <p:spPr bwMode="auto">
          <a:xfrm flipH="1">
            <a:off x="6819900" y="3349626"/>
            <a:ext cx="43338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29" name="Line 23"/>
          <p:cNvSpPr>
            <a:spLocks noChangeShapeType="1"/>
          </p:cNvSpPr>
          <p:nvPr/>
        </p:nvSpPr>
        <p:spPr bwMode="auto">
          <a:xfrm>
            <a:off x="7570789" y="3321051"/>
            <a:ext cx="446087" cy="504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30" name="Line 24"/>
          <p:cNvSpPr>
            <a:spLocks noChangeShapeType="1"/>
          </p:cNvSpPr>
          <p:nvPr/>
        </p:nvSpPr>
        <p:spPr bwMode="auto">
          <a:xfrm flipH="1">
            <a:off x="7627938" y="4157663"/>
            <a:ext cx="317500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31" name="Line 25"/>
          <p:cNvSpPr>
            <a:spLocks noChangeShapeType="1"/>
          </p:cNvSpPr>
          <p:nvPr/>
        </p:nvSpPr>
        <p:spPr bwMode="auto">
          <a:xfrm>
            <a:off x="7800975" y="4937126"/>
            <a:ext cx="577850" cy="288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32" name="Rectangle 26"/>
          <p:cNvSpPr>
            <a:spLocks noChangeArrowheads="1"/>
          </p:cNvSpPr>
          <p:nvPr/>
        </p:nvSpPr>
        <p:spPr bwMode="auto">
          <a:xfrm>
            <a:off x="6357938" y="4433889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33" name="Rectangle 27"/>
          <p:cNvSpPr>
            <a:spLocks noChangeArrowheads="1"/>
          </p:cNvSpPr>
          <p:nvPr/>
        </p:nvSpPr>
        <p:spPr bwMode="auto">
          <a:xfrm>
            <a:off x="7029451" y="4425951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34" name="Rectangle 28"/>
          <p:cNvSpPr>
            <a:spLocks noChangeArrowheads="1"/>
          </p:cNvSpPr>
          <p:nvPr/>
        </p:nvSpPr>
        <p:spPr bwMode="auto">
          <a:xfrm>
            <a:off x="8734426" y="5827714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35" name="Rectangle 29"/>
          <p:cNvSpPr>
            <a:spLocks noChangeArrowheads="1"/>
          </p:cNvSpPr>
          <p:nvPr/>
        </p:nvSpPr>
        <p:spPr bwMode="auto">
          <a:xfrm>
            <a:off x="7978776" y="5864226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36" name="Rectangle 30"/>
          <p:cNvSpPr>
            <a:spLocks noChangeArrowheads="1"/>
          </p:cNvSpPr>
          <p:nvPr/>
        </p:nvSpPr>
        <p:spPr bwMode="auto">
          <a:xfrm>
            <a:off x="8389938" y="442912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37" name="Rectangle 31"/>
          <p:cNvSpPr>
            <a:spLocks noChangeArrowheads="1"/>
          </p:cNvSpPr>
          <p:nvPr/>
        </p:nvSpPr>
        <p:spPr bwMode="auto">
          <a:xfrm>
            <a:off x="9828213" y="367347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38" name="Rectangle 32"/>
          <p:cNvSpPr>
            <a:spLocks noChangeArrowheads="1"/>
          </p:cNvSpPr>
          <p:nvPr/>
        </p:nvSpPr>
        <p:spPr bwMode="auto">
          <a:xfrm>
            <a:off x="9055101" y="3652839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39" name="Rectangle 33"/>
          <p:cNvSpPr>
            <a:spLocks noChangeArrowheads="1"/>
          </p:cNvSpPr>
          <p:nvPr/>
        </p:nvSpPr>
        <p:spPr bwMode="auto">
          <a:xfrm>
            <a:off x="4605338" y="5364164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40" name="Rectangle 34"/>
          <p:cNvSpPr>
            <a:spLocks noChangeArrowheads="1"/>
          </p:cNvSpPr>
          <p:nvPr/>
        </p:nvSpPr>
        <p:spPr bwMode="auto">
          <a:xfrm>
            <a:off x="5391151" y="5357814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41" name="Rectangle 35"/>
          <p:cNvSpPr>
            <a:spLocks noChangeArrowheads="1"/>
          </p:cNvSpPr>
          <p:nvPr/>
        </p:nvSpPr>
        <p:spPr bwMode="auto">
          <a:xfrm>
            <a:off x="4059238" y="444182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42" name="Rectangle 36"/>
          <p:cNvSpPr>
            <a:spLocks noChangeArrowheads="1"/>
          </p:cNvSpPr>
          <p:nvPr/>
        </p:nvSpPr>
        <p:spPr bwMode="auto">
          <a:xfrm>
            <a:off x="5437188" y="3625851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43" name="Rectangle 37"/>
          <p:cNvSpPr>
            <a:spLocks noChangeArrowheads="1"/>
          </p:cNvSpPr>
          <p:nvPr/>
        </p:nvSpPr>
        <p:spPr bwMode="auto">
          <a:xfrm>
            <a:off x="4146551" y="2900364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44" name="Line 38"/>
          <p:cNvSpPr>
            <a:spLocks noChangeShapeType="1"/>
          </p:cNvSpPr>
          <p:nvPr/>
        </p:nvSpPr>
        <p:spPr bwMode="auto">
          <a:xfrm flipH="1">
            <a:off x="4279900" y="2570164"/>
            <a:ext cx="274638" cy="331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45" name="Line 39"/>
          <p:cNvSpPr>
            <a:spLocks noChangeShapeType="1"/>
          </p:cNvSpPr>
          <p:nvPr/>
        </p:nvSpPr>
        <p:spPr bwMode="auto">
          <a:xfrm>
            <a:off x="5362575" y="3349625"/>
            <a:ext cx="215900" cy="2746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46" name="Line 40"/>
          <p:cNvSpPr>
            <a:spLocks noChangeShapeType="1"/>
          </p:cNvSpPr>
          <p:nvPr/>
        </p:nvSpPr>
        <p:spPr bwMode="auto">
          <a:xfrm flipH="1">
            <a:off x="4194176" y="4143376"/>
            <a:ext cx="258763" cy="3032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47" name="Line 41"/>
          <p:cNvSpPr>
            <a:spLocks noChangeShapeType="1"/>
          </p:cNvSpPr>
          <p:nvPr/>
        </p:nvSpPr>
        <p:spPr bwMode="auto">
          <a:xfrm flipH="1">
            <a:off x="4741863" y="4979988"/>
            <a:ext cx="201612" cy="4048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48" name="Line 42"/>
          <p:cNvSpPr>
            <a:spLocks noChangeShapeType="1"/>
          </p:cNvSpPr>
          <p:nvPr/>
        </p:nvSpPr>
        <p:spPr bwMode="auto">
          <a:xfrm>
            <a:off x="5246689" y="4965701"/>
            <a:ext cx="288925" cy="3905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49" name="Line 43"/>
          <p:cNvSpPr>
            <a:spLocks noChangeShapeType="1"/>
          </p:cNvSpPr>
          <p:nvPr/>
        </p:nvSpPr>
        <p:spPr bwMode="auto">
          <a:xfrm flipH="1">
            <a:off x="6488114" y="4171950"/>
            <a:ext cx="187325" cy="2603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50" name="Line 44"/>
          <p:cNvSpPr>
            <a:spLocks noChangeShapeType="1"/>
          </p:cNvSpPr>
          <p:nvPr/>
        </p:nvSpPr>
        <p:spPr bwMode="auto">
          <a:xfrm>
            <a:off x="6950075" y="4129088"/>
            <a:ext cx="215900" cy="3032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51" name="Line 45"/>
          <p:cNvSpPr>
            <a:spLocks noChangeShapeType="1"/>
          </p:cNvSpPr>
          <p:nvPr/>
        </p:nvSpPr>
        <p:spPr bwMode="auto">
          <a:xfrm flipH="1">
            <a:off x="9172575" y="3392488"/>
            <a:ext cx="215900" cy="2603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52" name="Line 46"/>
          <p:cNvSpPr>
            <a:spLocks noChangeShapeType="1"/>
          </p:cNvSpPr>
          <p:nvPr/>
        </p:nvSpPr>
        <p:spPr bwMode="auto">
          <a:xfrm>
            <a:off x="9648826" y="3335339"/>
            <a:ext cx="303213" cy="331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53" name="Line 47"/>
          <p:cNvSpPr>
            <a:spLocks noChangeShapeType="1"/>
          </p:cNvSpPr>
          <p:nvPr/>
        </p:nvSpPr>
        <p:spPr bwMode="auto">
          <a:xfrm>
            <a:off x="8205788" y="4129088"/>
            <a:ext cx="303212" cy="3032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54" name="Line 48"/>
          <p:cNvSpPr>
            <a:spLocks noChangeShapeType="1"/>
          </p:cNvSpPr>
          <p:nvPr/>
        </p:nvSpPr>
        <p:spPr bwMode="auto">
          <a:xfrm flipH="1">
            <a:off x="7123113" y="4906963"/>
            <a:ext cx="360362" cy="317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55" name="Line 49"/>
          <p:cNvSpPr>
            <a:spLocks noChangeShapeType="1"/>
          </p:cNvSpPr>
          <p:nvPr/>
        </p:nvSpPr>
        <p:spPr bwMode="auto">
          <a:xfrm flipH="1">
            <a:off x="8075614" y="5572126"/>
            <a:ext cx="187325" cy="288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56" name="Line 50"/>
          <p:cNvSpPr>
            <a:spLocks noChangeShapeType="1"/>
          </p:cNvSpPr>
          <p:nvPr/>
        </p:nvSpPr>
        <p:spPr bwMode="auto">
          <a:xfrm>
            <a:off x="8551863" y="5557839"/>
            <a:ext cx="303212" cy="2746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57" name="Oval 51"/>
          <p:cNvSpPr>
            <a:spLocks noChangeArrowheads="1"/>
          </p:cNvSpPr>
          <p:nvPr/>
        </p:nvSpPr>
        <p:spPr bwMode="auto">
          <a:xfrm>
            <a:off x="6881814" y="5237164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76</a:t>
            </a:r>
          </a:p>
        </p:txBody>
      </p:sp>
      <p:sp>
        <p:nvSpPr>
          <p:cNvPr id="21558" name="Rectangle 52"/>
          <p:cNvSpPr>
            <a:spLocks noChangeArrowheads="1"/>
          </p:cNvSpPr>
          <p:nvPr/>
        </p:nvSpPr>
        <p:spPr bwMode="auto">
          <a:xfrm>
            <a:off x="6588126" y="5908676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59" name="Rectangle 53"/>
          <p:cNvSpPr>
            <a:spLocks noChangeArrowheads="1"/>
          </p:cNvSpPr>
          <p:nvPr/>
        </p:nvSpPr>
        <p:spPr bwMode="auto">
          <a:xfrm>
            <a:off x="7375526" y="5873751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60" name="Line 54" descr="Narrow horizontal"/>
          <p:cNvSpPr>
            <a:spLocks noChangeShapeType="1"/>
          </p:cNvSpPr>
          <p:nvPr/>
        </p:nvSpPr>
        <p:spPr bwMode="auto">
          <a:xfrm flipH="1">
            <a:off x="6716714" y="5618164"/>
            <a:ext cx="230187" cy="288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61" name="Line 55" descr="Narrow horizontal"/>
          <p:cNvSpPr>
            <a:spLocks noChangeShapeType="1"/>
          </p:cNvSpPr>
          <p:nvPr/>
        </p:nvSpPr>
        <p:spPr bwMode="auto">
          <a:xfrm>
            <a:off x="7192963" y="5603875"/>
            <a:ext cx="303212" cy="2746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62" name="Text Box 56"/>
          <p:cNvSpPr txBox="1">
            <a:spLocks noChangeArrowheads="1"/>
          </p:cNvSpPr>
          <p:nvPr/>
        </p:nvSpPr>
        <p:spPr bwMode="auto">
          <a:xfrm>
            <a:off x="1979614" y="1801814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Splay(78)</a:t>
            </a:r>
          </a:p>
        </p:txBody>
      </p:sp>
      <p:sp>
        <p:nvSpPr>
          <p:cNvPr id="21563" name="Oval 57"/>
          <p:cNvSpPr>
            <a:spLocks noChangeArrowheads="1"/>
          </p:cNvSpPr>
          <p:nvPr/>
        </p:nvSpPr>
        <p:spPr bwMode="auto">
          <a:xfrm>
            <a:off x="7348539" y="1724025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50</a:t>
            </a:r>
          </a:p>
        </p:txBody>
      </p:sp>
      <p:sp>
        <p:nvSpPr>
          <p:cNvPr id="21564" name="Rectangle 58"/>
          <p:cNvSpPr>
            <a:spLocks noChangeArrowheads="1"/>
          </p:cNvSpPr>
          <p:nvPr/>
        </p:nvSpPr>
        <p:spPr bwMode="auto">
          <a:xfrm>
            <a:off x="7043738" y="2290764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1565" name="Line 59"/>
          <p:cNvSpPr>
            <a:spLocks noChangeShapeType="1"/>
          </p:cNvSpPr>
          <p:nvPr/>
        </p:nvSpPr>
        <p:spPr bwMode="auto">
          <a:xfrm flipH="1">
            <a:off x="7161213" y="2030413"/>
            <a:ext cx="215900" cy="2603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66" name="Text Box 61"/>
          <p:cNvSpPr txBox="1">
            <a:spLocks noChangeArrowheads="1"/>
          </p:cNvSpPr>
          <p:nvPr/>
        </p:nvSpPr>
        <p:spPr bwMode="auto">
          <a:xfrm>
            <a:off x="7796213" y="45593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1567" name="Text Box 62"/>
          <p:cNvSpPr txBox="1">
            <a:spLocks noChangeArrowheads="1"/>
          </p:cNvSpPr>
          <p:nvPr/>
        </p:nvSpPr>
        <p:spPr bwMode="auto">
          <a:xfrm>
            <a:off x="8199438" y="360680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1568" name="Text Box 63"/>
          <p:cNvSpPr txBox="1">
            <a:spLocks noChangeArrowheads="1"/>
          </p:cNvSpPr>
          <p:nvPr/>
        </p:nvSpPr>
        <p:spPr bwMode="auto">
          <a:xfrm>
            <a:off x="6945313" y="2913064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z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979614" y="2828925"/>
            <a:ext cx="6600825" cy="2338388"/>
            <a:chOff x="287" y="1782"/>
            <a:chExt cx="4158" cy="1473"/>
          </a:xfrm>
        </p:grpSpPr>
        <p:sp>
          <p:nvSpPr>
            <p:cNvPr id="21570" name="Text Box 60"/>
            <p:cNvSpPr txBox="1">
              <a:spLocks noChangeArrowheads="1"/>
            </p:cNvSpPr>
            <p:nvPr/>
          </p:nvSpPr>
          <p:spPr bwMode="auto">
            <a:xfrm>
              <a:off x="287" y="2126"/>
              <a:ext cx="5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n"/>
                <a:defRPr sz="3200">
                  <a:solidFill>
                    <a:srgbClr val="01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w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sz="2000">
                  <a:solidFill>
                    <a:srgbClr val="CC0000"/>
                  </a:solidFill>
                </a:rPr>
                <a:t>zig-zag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1571" name="Freeform 64"/>
            <p:cNvSpPr>
              <a:spLocks/>
            </p:cNvSpPr>
            <p:nvPr/>
          </p:nvSpPr>
          <p:spPr bwMode="auto">
            <a:xfrm>
              <a:off x="3327" y="1782"/>
              <a:ext cx="1118" cy="1473"/>
            </a:xfrm>
            <a:custGeom>
              <a:avLst/>
              <a:gdLst>
                <a:gd name="T0" fmla="*/ 454 w 1118"/>
                <a:gd name="T1" fmla="*/ 45 h 1473"/>
                <a:gd name="T2" fmla="*/ 264 w 1118"/>
                <a:gd name="T3" fmla="*/ 0 h 1473"/>
                <a:gd name="T4" fmla="*/ 82 w 1118"/>
                <a:gd name="T5" fmla="*/ 27 h 1473"/>
                <a:gd name="T6" fmla="*/ 0 w 1118"/>
                <a:gd name="T7" fmla="*/ 191 h 1473"/>
                <a:gd name="T8" fmla="*/ 109 w 1118"/>
                <a:gd name="T9" fmla="*/ 364 h 1473"/>
                <a:gd name="T10" fmla="*/ 364 w 1118"/>
                <a:gd name="T11" fmla="*/ 518 h 1473"/>
                <a:gd name="T12" fmla="*/ 554 w 1118"/>
                <a:gd name="T13" fmla="*/ 655 h 1473"/>
                <a:gd name="T14" fmla="*/ 600 w 1118"/>
                <a:gd name="T15" fmla="*/ 818 h 1473"/>
                <a:gd name="T16" fmla="*/ 454 w 1118"/>
                <a:gd name="T17" fmla="*/ 1000 h 1473"/>
                <a:gd name="T18" fmla="*/ 309 w 1118"/>
                <a:gd name="T19" fmla="*/ 1245 h 1473"/>
                <a:gd name="T20" fmla="*/ 318 w 1118"/>
                <a:gd name="T21" fmla="*/ 1400 h 1473"/>
                <a:gd name="T22" fmla="*/ 418 w 1118"/>
                <a:gd name="T23" fmla="*/ 1464 h 1473"/>
                <a:gd name="T24" fmla="*/ 673 w 1118"/>
                <a:gd name="T25" fmla="*/ 1473 h 1473"/>
                <a:gd name="T26" fmla="*/ 791 w 1118"/>
                <a:gd name="T27" fmla="*/ 1382 h 1473"/>
                <a:gd name="T28" fmla="*/ 863 w 1118"/>
                <a:gd name="T29" fmla="*/ 1145 h 1473"/>
                <a:gd name="T30" fmla="*/ 973 w 1118"/>
                <a:gd name="T31" fmla="*/ 873 h 1473"/>
                <a:gd name="T32" fmla="*/ 1073 w 1118"/>
                <a:gd name="T33" fmla="*/ 709 h 1473"/>
                <a:gd name="T34" fmla="*/ 1118 w 1118"/>
                <a:gd name="T35" fmla="*/ 500 h 1473"/>
                <a:gd name="T36" fmla="*/ 991 w 1118"/>
                <a:gd name="T37" fmla="*/ 355 h 1473"/>
                <a:gd name="T38" fmla="*/ 809 w 1118"/>
                <a:gd name="T39" fmla="*/ 218 h 1473"/>
                <a:gd name="T40" fmla="*/ 454 w 1118"/>
                <a:gd name="T41" fmla="*/ 45 h 14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18"/>
                <a:gd name="T64" fmla="*/ 0 h 1473"/>
                <a:gd name="T65" fmla="*/ 1118 w 1118"/>
                <a:gd name="T66" fmla="*/ 1473 h 147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18" h="1473">
                  <a:moveTo>
                    <a:pt x="454" y="45"/>
                  </a:moveTo>
                  <a:lnTo>
                    <a:pt x="264" y="0"/>
                  </a:lnTo>
                  <a:lnTo>
                    <a:pt x="82" y="27"/>
                  </a:lnTo>
                  <a:lnTo>
                    <a:pt x="0" y="191"/>
                  </a:lnTo>
                  <a:lnTo>
                    <a:pt x="109" y="364"/>
                  </a:lnTo>
                  <a:lnTo>
                    <a:pt x="364" y="518"/>
                  </a:lnTo>
                  <a:lnTo>
                    <a:pt x="554" y="655"/>
                  </a:lnTo>
                  <a:lnTo>
                    <a:pt x="600" y="818"/>
                  </a:lnTo>
                  <a:lnTo>
                    <a:pt x="454" y="1000"/>
                  </a:lnTo>
                  <a:lnTo>
                    <a:pt x="309" y="1245"/>
                  </a:lnTo>
                  <a:lnTo>
                    <a:pt x="318" y="1400"/>
                  </a:lnTo>
                  <a:lnTo>
                    <a:pt x="418" y="1464"/>
                  </a:lnTo>
                  <a:lnTo>
                    <a:pt x="673" y="1473"/>
                  </a:lnTo>
                  <a:lnTo>
                    <a:pt x="791" y="1382"/>
                  </a:lnTo>
                  <a:lnTo>
                    <a:pt x="863" y="1145"/>
                  </a:lnTo>
                  <a:lnTo>
                    <a:pt x="973" y="873"/>
                  </a:lnTo>
                  <a:lnTo>
                    <a:pt x="1073" y="709"/>
                  </a:lnTo>
                  <a:lnTo>
                    <a:pt x="1118" y="500"/>
                  </a:lnTo>
                  <a:lnTo>
                    <a:pt x="991" y="355"/>
                  </a:lnTo>
                  <a:lnTo>
                    <a:pt x="809" y="218"/>
                  </a:lnTo>
                  <a:lnTo>
                    <a:pt x="454" y="45"/>
                  </a:lnTo>
                  <a:close/>
                </a:path>
              </a:pathLst>
            </a:custGeom>
            <a:noFill/>
            <a:ln w="28575" cap="flat" cmpd="sng">
              <a:solidFill>
                <a:srgbClr val="CC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51493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Complete Example</a:t>
            </a:r>
            <a:endParaRPr lang="en-US" smtClean="0"/>
          </a:p>
        </p:txBody>
      </p:sp>
      <p:sp>
        <p:nvSpPr>
          <p:cNvPr id="22533" name="Oval 3"/>
          <p:cNvSpPr>
            <a:spLocks noChangeArrowheads="1"/>
          </p:cNvSpPr>
          <p:nvPr/>
        </p:nvSpPr>
        <p:spPr bwMode="auto">
          <a:xfrm>
            <a:off x="5824539" y="127158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44</a:t>
            </a:r>
          </a:p>
        </p:txBody>
      </p:sp>
      <p:sp>
        <p:nvSpPr>
          <p:cNvPr id="22534" name="Oval 4"/>
          <p:cNvSpPr>
            <a:spLocks noChangeArrowheads="1"/>
          </p:cNvSpPr>
          <p:nvPr/>
        </p:nvSpPr>
        <p:spPr bwMode="auto">
          <a:xfrm>
            <a:off x="8616951" y="224155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88</a:t>
            </a:r>
          </a:p>
        </p:txBody>
      </p:sp>
      <p:sp>
        <p:nvSpPr>
          <p:cNvPr id="22535" name="Oval 5"/>
          <p:cNvSpPr>
            <a:spLocks noChangeArrowheads="1"/>
          </p:cNvSpPr>
          <p:nvPr/>
        </p:nvSpPr>
        <p:spPr bwMode="auto">
          <a:xfrm>
            <a:off x="4513264" y="224155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22536" name="Oval 6"/>
          <p:cNvSpPr>
            <a:spLocks noChangeArrowheads="1"/>
          </p:cNvSpPr>
          <p:nvPr/>
        </p:nvSpPr>
        <p:spPr bwMode="auto">
          <a:xfrm>
            <a:off x="6604001" y="383063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65</a:t>
            </a:r>
          </a:p>
        </p:txBody>
      </p:sp>
      <p:sp>
        <p:nvSpPr>
          <p:cNvPr id="22537" name="Oval 7"/>
          <p:cNvSpPr>
            <a:spLocks noChangeArrowheads="1"/>
          </p:cNvSpPr>
          <p:nvPr/>
        </p:nvSpPr>
        <p:spPr bwMode="auto">
          <a:xfrm>
            <a:off x="9312276" y="302260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97</a:t>
            </a:r>
          </a:p>
        </p:txBody>
      </p:sp>
      <p:sp>
        <p:nvSpPr>
          <p:cNvPr id="22538" name="Oval 8"/>
          <p:cNvSpPr>
            <a:spLocks noChangeArrowheads="1"/>
          </p:cNvSpPr>
          <p:nvPr/>
        </p:nvSpPr>
        <p:spPr bwMode="auto">
          <a:xfrm>
            <a:off x="5019676" y="302260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22539" name="Oval 9"/>
          <p:cNvSpPr>
            <a:spLocks noChangeArrowheads="1"/>
          </p:cNvSpPr>
          <p:nvPr/>
        </p:nvSpPr>
        <p:spPr bwMode="auto">
          <a:xfrm>
            <a:off x="4403726" y="381793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28</a:t>
            </a:r>
          </a:p>
        </p:txBody>
      </p:sp>
      <p:sp>
        <p:nvSpPr>
          <p:cNvPr id="22540" name="Oval 10"/>
          <p:cNvSpPr>
            <a:spLocks noChangeArrowheads="1"/>
          </p:cNvSpPr>
          <p:nvPr/>
        </p:nvSpPr>
        <p:spPr bwMode="auto">
          <a:xfrm>
            <a:off x="5999164" y="4625975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54</a:t>
            </a:r>
          </a:p>
        </p:txBody>
      </p:sp>
      <p:sp>
        <p:nvSpPr>
          <p:cNvPr id="22541" name="Oval 11"/>
          <p:cNvSpPr>
            <a:spLocks noChangeArrowheads="1"/>
          </p:cNvSpPr>
          <p:nvPr/>
        </p:nvSpPr>
        <p:spPr bwMode="auto">
          <a:xfrm>
            <a:off x="8528051" y="381793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82</a:t>
            </a:r>
          </a:p>
        </p:txBody>
      </p:sp>
      <p:sp>
        <p:nvSpPr>
          <p:cNvPr id="22542" name="Oval 12"/>
          <p:cNvSpPr>
            <a:spLocks noChangeArrowheads="1"/>
          </p:cNvSpPr>
          <p:nvPr/>
        </p:nvSpPr>
        <p:spPr bwMode="auto">
          <a:xfrm>
            <a:off x="7181851" y="2994025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78</a:t>
            </a:r>
          </a:p>
        </p:txBody>
      </p:sp>
      <p:sp>
        <p:nvSpPr>
          <p:cNvPr id="22543" name="Oval 13"/>
          <p:cNvSpPr>
            <a:spLocks noChangeArrowheads="1"/>
          </p:cNvSpPr>
          <p:nvPr/>
        </p:nvSpPr>
        <p:spPr bwMode="auto">
          <a:xfrm>
            <a:off x="4895851" y="4640264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29</a:t>
            </a:r>
          </a:p>
        </p:txBody>
      </p:sp>
      <p:sp>
        <p:nvSpPr>
          <p:cNvPr id="22544" name="Oval 14"/>
          <p:cNvSpPr>
            <a:spLocks noChangeArrowheads="1"/>
          </p:cNvSpPr>
          <p:nvPr/>
        </p:nvSpPr>
        <p:spPr bwMode="auto">
          <a:xfrm>
            <a:off x="8108951" y="463550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80</a:t>
            </a:r>
          </a:p>
        </p:txBody>
      </p:sp>
      <p:sp>
        <p:nvSpPr>
          <p:cNvPr id="22545" name="Line 15"/>
          <p:cNvSpPr>
            <a:spLocks noChangeShapeType="1"/>
          </p:cNvSpPr>
          <p:nvPr/>
        </p:nvSpPr>
        <p:spPr bwMode="auto">
          <a:xfrm flipH="1">
            <a:off x="4857750" y="1589089"/>
            <a:ext cx="1009650" cy="7064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46" name="Line 16"/>
          <p:cNvSpPr>
            <a:spLocks noChangeShapeType="1"/>
          </p:cNvSpPr>
          <p:nvPr/>
        </p:nvSpPr>
        <p:spPr bwMode="auto">
          <a:xfrm>
            <a:off x="6184901" y="1574800"/>
            <a:ext cx="2511425" cy="692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47" name="Line 17"/>
          <p:cNvSpPr>
            <a:spLocks noChangeShapeType="1"/>
          </p:cNvSpPr>
          <p:nvPr/>
        </p:nvSpPr>
        <p:spPr bwMode="auto">
          <a:xfrm>
            <a:off x="4843463" y="2570164"/>
            <a:ext cx="317500" cy="4476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48" name="Line 18"/>
          <p:cNvSpPr>
            <a:spLocks noChangeShapeType="1"/>
          </p:cNvSpPr>
          <p:nvPr/>
        </p:nvSpPr>
        <p:spPr bwMode="auto">
          <a:xfrm flipH="1">
            <a:off x="4670425" y="3349625"/>
            <a:ext cx="388938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49" name="Line 19"/>
          <p:cNvSpPr>
            <a:spLocks noChangeShapeType="1"/>
          </p:cNvSpPr>
          <p:nvPr/>
        </p:nvSpPr>
        <p:spPr bwMode="auto">
          <a:xfrm>
            <a:off x="4741864" y="4157663"/>
            <a:ext cx="288925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50" name="Line 20"/>
          <p:cNvSpPr>
            <a:spLocks noChangeShapeType="1"/>
          </p:cNvSpPr>
          <p:nvPr/>
        </p:nvSpPr>
        <p:spPr bwMode="auto">
          <a:xfrm flipH="1">
            <a:off x="7512050" y="2555875"/>
            <a:ext cx="1155700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51" name="Line 21"/>
          <p:cNvSpPr>
            <a:spLocks noChangeShapeType="1"/>
          </p:cNvSpPr>
          <p:nvPr/>
        </p:nvSpPr>
        <p:spPr bwMode="auto">
          <a:xfrm>
            <a:off x="8985251" y="2527300"/>
            <a:ext cx="460375" cy="4905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52" name="Line 22"/>
          <p:cNvSpPr>
            <a:spLocks noChangeShapeType="1"/>
          </p:cNvSpPr>
          <p:nvPr/>
        </p:nvSpPr>
        <p:spPr bwMode="auto">
          <a:xfrm flipH="1">
            <a:off x="6213475" y="4157663"/>
            <a:ext cx="433388" cy="461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53" name="Line 23"/>
          <p:cNvSpPr>
            <a:spLocks noChangeShapeType="1"/>
          </p:cNvSpPr>
          <p:nvPr/>
        </p:nvSpPr>
        <p:spPr bwMode="auto">
          <a:xfrm>
            <a:off x="7556501" y="3306763"/>
            <a:ext cx="1050925" cy="5191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54" name="Line 24"/>
          <p:cNvSpPr>
            <a:spLocks noChangeShapeType="1"/>
          </p:cNvSpPr>
          <p:nvPr/>
        </p:nvSpPr>
        <p:spPr bwMode="auto">
          <a:xfrm flipH="1">
            <a:off x="8299450" y="4157663"/>
            <a:ext cx="317500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55" name="Rectangle 26"/>
          <p:cNvSpPr>
            <a:spLocks noChangeArrowheads="1"/>
          </p:cNvSpPr>
          <p:nvPr/>
        </p:nvSpPr>
        <p:spPr bwMode="auto">
          <a:xfrm>
            <a:off x="5751513" y="524192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56" name="Rectangle 27"/>
          <p:cNvSpPr>
            <a:spLocks noChangeArrowheads="1"/>
          </p:cNvSpPr>
          <p:nvPr/>
        </p:nvSpPr>
        <p:spPr bwMode="auto">
          <a:xfrm>
            <a:off x="6423026" y="5233989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57" name="Rectangle 28"/>
          <p:cNvSpPr>
            <a:spLocks noChangeArrowheads="1"/>
          </p:cNvSpPr>
          <p:nvPr/>
        </p:nvSpPr>
        <p:spPr bwMode="auto">
          <a:xfrm>
            <a:off x="8642351" y="5235576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58" name="Rectangle 29"/>
          <p:cNvSpPr>
            <a:spLocks noChangeArrowheads="1"/>
          </p:cNvSpPr>
          <p:nvPr/>
        </p:nvSpPr>
        <p:spPr bwMode="auto">
          <a:xfrm>
            <a:off x="7858126" y="5272089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59" name="Rectangle 30"/>
          <p:cNvSpPr>
            <a:spLocks noChangeArrowheads="1"/>
          </p:cNvSpPr>
          <p:nvPr/>
        </p:nvSpPr>
        <p:spPr bwMode="auto">
          <a:xfrm>
            <a:off x="9061451" y="4429126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60" name="Rectangle 31"/>
          <p:cNvSpPr>
            <a:spLocks noChangeArrowheads="1"/>
          </p:cNvSpPr>
          <p:nvPr/>
        </p:nvSpPr>
        <p:spPr bwMode="auto">
          <a:xfrm>
            <a:off x="9828213" y="367347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61" name="Rectangle 32"/>
          <p:cNvSpPr>
            <a:spLocks noChangeArrowheads="1"/>
          </p:cNvSpPr>
          <p:nvPr/>
        </p:nvSpPr>
        <p:spPr bwMode="auto">
          <a:xfrm>
            <a:off x="9055101" y="3652839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62" name="Rectangle 33"/>
          <p:cNvSpPr>
            <a:spLocks noChangeArrowheads="1"/>
          </p:cNvSpPr>
          <p:nvPr/>
        </p:nvSpPr>
        <p:spPr bwMode="auto">
          <a:xfrm>
            <a:off x="4605338" y="5364164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63" name="Rectangle 34"/>
          <p:cNvSpPr>
            <a:spLocks noChangeArrowheads="1"/>
          </p:cNvSpPr>
          <p:nvPr/>
        </p:nvSpPr>
        <p:spPr bwMode="auto">
          <a:xfrm>
            <a:off x="5391151" y="5357814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64" name="Rectangle 35"/>
          <p:cNvSpPr>
            <a:spLocks noChangeArrowheads="1"/>
          </p:cNvSpPr>
          <p:nvPr/>
        </p:nvSpPr>
        <p:spPr bwMode="auto">
          <a:xfrm>
            <a:off x="4059238" y="444182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65" name="Rectangle 36"/>
          <p:cNvSpPr>
            <a:spLocks noChangeArrowheads="1"/>
          </p:cNvSpPr>
          <p:nvPr/>
        </p:nvSpPr>
        <p:spPr bwMode="auto">
          <a:xfrm>
            <a:off x="5437188" y="3625851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66" name="Rectangle 37"/>
          <p:cNvSpPr>
            <a:spLocks noChangeArrowheads="1"/>
          </p:cNvSpPr>
          <p:nvPr/>
        </p:nvSpPr>
        <p:spPr bwMode="auto">
          <a:xfrm>
            <a:off x="4146551" y="2900364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67" name="Line 38"/>
          <p:cNvSpPr>
            <a:spLocks noChangeShapeType="1"/>
          </p:cNvSpPr>
          <p:nvPr/>
        </p:nvSpPr>
        <p:spPr bwMode="auto">
          <a:xfrm flipH="1">
            <a:off x="4279900" y="2570164"/>
            <a:ext cx="274638" cy="331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68" name="Line 39"/>
          <p:cNvSpPr>
            <a:spLocks noChangeShapeType="1"/>
          </p:cNvSpPr>
          <p:nvPr/>
        </p:nvSpPr>
        <p:spPr bwMode="auto">
          <a:xfrm>
            <a:off x="5362575" y="3349625"/>
            <a:ext cx="215900" cy="2746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69" name="Line 40"/>
          <p:cNvSpPr>
            <a:spLocks noChangeShapeType="1"/>
          </p:cNvSpPr>
          <p:nvPr/>
        </p:nvSpPr>
        <p:spPr bwMode="auto">
          <a:xfrm flipH="1">
            <a:off x="4194176" y="4143376"/>
            <a:ext cx="258763" cy="3032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70" name="Line 41"/>
          <p:cNvSpPr>
            <a:spLocks noChangeShapeType="1"/>
          </p:cNvSpPr>
          <p:nvPr/>
        </p:nvSpPr>
        <p:spPr bwMode="auto">
          <a:xfrm flipH="1">
            <a:off x="4741863" y="4979988"/>
            <a:ext cx="201612" cy="4048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71" name="Line 42"/>
          <p:cNvSpPr>
            <a:spLocks noChangeShapeType="1"/>
          </p:cNvSpPr>
          <p:nvPr/>
        </p:nvSpPr>
        <p:spPr bwMode="auto">
          <a:xfrm>
            <a:off x="5246689" y="4965701"/>
            <a:ext cx="288925" cy="3905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72" name="Line 43"/>
          <p:cNvSpPr>
            <a:spLocks noChangeShapeType="1"/>
          </p:cNvSpPr>
          <p:nvPr/>
        </p:nvSpPr>
        <p:spPr bwMode="auto">
          <a:xfrm flipH="1">
            <a:off x="5881689" y="4979988"/>
            <a:ext cx="187325" cy="2603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73" name="Line 44"/>
          <p:cNvSpPr>
            <a:spLocks noChangeShapeType="1"/>
          </p:cNvSpPr>
          <p:nvPr/>
        </p:nvSpPr>
        <p:spPr bwMode="auto">
          <a:xfrm>
            <a:off x="6343650" y="4937126"/>
            <a:ext cx="215900" cy="3032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74" name="Line 45"/>
          <p:cNvSpPr>
            <a:spLocks noChangeShapeType="1"/>
          </p:cNvSpPr>
          <p:nvPr/>
        </p:nvSpPr>
        <p:spPr bwMode="auto">
          <a:xfrm flipH="1">
            <a:off x="9172575" y="3392488"/>
            <a:ext cx="215900" cy="2603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75" name="Line 46"/>
          <p:cNvSpPr>
            <a:spLocks noChangeShapeType="1"/>
          </p:cNvSpPr>
          <p:nvPr/>
        </p:nvSpPr>
        <p:spPr bwMode="auto">
          <a:xfrm>
            <a:off x="9648826" y="3335339"/>
            <a:ext cx="303213" cy="331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76" name="Line 47"/>
          <p:cNvSpPr>
            <a:spLocks noChangeShapeType="1"/>
          </p:cNvSpPr>
          <p:nvPr/>
        </p:nvSpPr>
        <p:spPr bwMode="auto">
          <a:xfrm>
            <a:off x="8877301" y="4129088"/>
            <a:ext cx="303213" cy="3032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 flipH="1">
            <a:off x="7983539" y="4979989"/>
            <a:ext cx="187325" cy="288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>
            <a:off x="8459788" y="4965700"/>
            <a:ext cx="303212" cy="2746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79" name="Oval 51"/>
          <p:cNvSpPr>
            <a:spLocks noChangeArrowheads="1"/>
          </p:cNvSpPr>
          <p:nvPr/>
        </p:nvSpPr>
        <p:spPr bwMode="auto">
          <a:xfrm>
            <a:off x="7011989" y="4587875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76</a:t>
            </a:r>
          </a:p>
        </p:txBody>
      </p:sp>
      <p:sp>
        <p:nvSpPr>
          <p:cNvPr id="22580" name="Rectangle 52"/>
          <p:cNvSpPr>
            <a:spLocks noChangeArrowheads="1"/>
          </p:cNvSpPr>
          <p:nvPr/>
        </p:nvSpPr>
        <p:spPr bwMode="auto">
          <a:xfrm>
            <a:off x="6718301" y="5259389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81" name="Rectangle 53"/>
          <p:cNvSpPr>
            <a:spLocks noChangeArrowheads="1"/>
          </p:cNvSpPr>
          <p:nvPr/>
        </p:nvSpPr>
        <p:spPr bwMode="auto">
          <a:xfrm>
            <a:off x="7505701" y="5224464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82" name="Line 54" descr="Narrow horizontal"/>
          <p:cNvSpPr>
            <a:spLocks noChangeShapeType="1"/>
          </p:cNvSpPr>
          <p:nvPr/>
        </p:nvSpPr>
        <p:spPr bwMode="auto">
          <a:xfrm flipH="1">
            <a:off x="6846889" y="4968876"/>
            <a:ext cx="230187" cy="288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83" name="Line 55" descr="Narrow horizontal"/>
          <p:cNvSpPr>
            <a:spLocks noChangeShapeType="1"/>
          </p:cNvSpPr>
          <p:nvPr/>
        </p:nvSpPr>
        <p:spPr bwMode="auto">
          <a:xfrm>
            <a:off x="7323138" y="4954589"/>
            <a:ext cx="303212" cy="2746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1979614" y="1801814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Splay(78)</a:t>
            </a:r>
          </a:p>
        </p:txBody>
      </p:sp>
      <p:sp>
        <p:nvSpPr>
          <p:cNvPr id="22585" name="Line 57"/>
          <p:cNvSpPr>
            <a:spLocks noChangeShapeType="1"/>
          </p:cNvSpPr>
          <p:nvPr/>
        </p:nvSpPr>
        <p:spPr bwMode="auto">
          <a:xfrm>
            <a:off x="6935789" y="4156075"/>
            <a:ext cx="244475" cy="4333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 flipH="1">
            <a:off x="6848476" y="3305176"/>
            <a:ext cx="360363" cy="5191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87" name="Oval 59"/>
          <p:cNvSpPr>
            <a:spLocks noChangeArrowheads="1"/>
          </p:cNvSpPr>
          <p:nvPr/>
        </p:nvSpPr>
        <p:spPr bwMode="auto">
          <a:xfrm>
            <a:off x="7348539" y="1724025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50</a:t>
            </a:r>
          </a:p>
        </p:txBody>
      </p:sp>
      <p:sp>
        <p:nvSpPr>
          <p:cNvPr id="22588" name="Rectangle 60"/>
          <p:cNvSpPr>
            <a:spLocks noChangeArrowheads="1"/>
          </p:cNvSpPr>
          <p:nvPr/>
        </p:nvSpPr>
        <p:spPr bwMode="auto">
          <a:xfrm>
            <a:off x="7043738" y="2290764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89" name="Line 61"/>
          <p:cNvSpPr>
            <a:spLocks noChangeShapeType="1"/>
          </p:cNvSpPr>
          <p:nvPr/>
        </p:nvSpPr>
        <p:spPr bwMode="auto">
          <a:xfrm flipH="1">
            <a:off x="7161213" y="2030413"/>
            <a:ext cx="215900" cy="2603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90" name="Text Box 62"/>
          <p:cNvSpPr txBox="1">
            <a:spLocks noChangeArrowheads="1"/>
          </p:cNvSpPr>
          <p:nvPr/>
        </p:nvSpPr>
        <p:spPr bwMode="auto">
          <a:xfrm>
            <a:off x="1979614" y="3375026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rgbClr val="CC0000"/>
                </a:solidFill>
              </a:rPr>
              <a:t>zig-zag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591" name="Text Box 63"/>
          <p:cNvSpPr txBox="1">
            <a:spLocks noChangeArrowheads="1"/>
          </p:cNvSpPr>
          <p:nvPr/>
        </p:nvSpPr>
        <p:spPr bwMode="auto">
          <a:xfrm>
            <a:off x="6265863" y="3779839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2592" name="Text Box 64"/>
          <p:cNvSpPr txBox="1">
            <a:spLocks noChangeArrowheads="1"/>
          </p:cNvSpPr>
          <p:nvPr/>
        </p:nvSpPr>
        <p:spPr bwMode="auto">
          <a:xfrm>
            <a:off x="8185150" y="3794126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2593" name="Text Box 65"/>
          <p:cNvSpPr txBox="1">
            <a:spLocks noChangeArrowheads="1"/>
          </p:cNvSpPr>
          <p:nvPr/>
        </p:nvSpPr>
        <p:spPr bwMode="auto">
          <a:xfrm>
            <a:off x="6886575" y="2943226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2594" name="Freeform 66"/>
          <p:cNvSpPr>
            <a:spLocks/>
          </p:cNvSpPr>
          <p:nvPr/>
        </p:nvSpPr>
        <p:spPr bwMode="auto">
          <a:xfrm>
            <a:off x="6199189" y="2857501"/>
            <a:ext cx="2828925" cy="1457325"/>
          </a:xfrm>
          <a:custGeom>
            <a:avLst/>
            <a:gdLst>
              <a:gd name="T0" fmla="*/ 2147483646 w 1782"/>
              <a:gd name="T1" fmla="*/ 2147483646 h 918"/>
              <a:gd name="T2" fmla="*/ 2147483646 w 1782"/>
              <a:gd name="T3" fmla="*/ 0 h 918"/>
              <a:gd name="T4" fmla="*/ 2147483646 w 1782"/>
              <a:gd name="T5" fmla="*/ 0 h 918"/>
              <a:gd name="T6" fmla="*/ 2147483646 w 1782"/>
              <a:gd name="T7" fmla="*/ 2147483646 h 918"/>
              <a:gd name="T8" fmla="*/ 2147483646 w 1782"/>
              <a:gd name="T9" fmla="*/ 2147483646 h 918"/>
              <a:gd name="T10" fmla="*/ 2147483646 w 1782"/>
              <a:gd name="T11" fmla="*/ 2147483646 h 918"/>
              <a:gd name="T12" fmla="*/ 0 w 1782"/>
              <a:gd name="T13" fmla="*/ 2147483646 h 918"/>
              <a:gd name="T14" fmla="*/ 2147483646 w 1782"/>
              <a:gd name="T15" fmla="*/ 2147483646 h 918"/>
              <a:gd name="T16" fmla="*/ 2147483646 w 1782"/>
              <a:gd name="T17" fmla="*/ 2147483646 h 918"/>
              <a:gd name="T18" fmla="*/ 2147483646 w 1782"/>
              <a:gd name="T19" fmla="*/ 2147483646 h 918"/>
              <a:gd name="T20" fmla="*/ 2147483646 w 1782"/>
              <a:gd name="T21" fmla="*/ 2147483646 h 918"/>
              <a:gd name="T22" fmla="*/ 2147483646 w 1782"/>
              <a:gd name="T23" fmla="*/ 2147483646 h 918"/>
              <a:gd name="T24" fmla="*/ 2147483646 w 1782"/>
              <a:gd name="T25" fmla="*/ 2147483646 h 918"/>
              <a:gd name="T26" fmla="*/ 2147483646 w 1782"/>
              <a:gd name="T27" fmla="*/ 2147483646 h 918"/>
              <a:gd name="T28" fmla="*/ 2147483646 w 1782"/>
              <a:gd name="T29" fmla="*/ 2147483646 h 918"/>
              <a:gd name="T30" fmla="*/ 2147483646 w 1782"/>
              <a:gd name="T31" fmla="*/ 2147483646 h 91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782"/>
              <a:gd name="T49" fmla="*/ 0 h 918"/>
              <a:gd name="T50" fmla="*/ 1782 w 1782"/>
              <a:gd name="T51" fmla="*/ 918 h 91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782" h="918">
                <a:moveTo>
                  <a:pt x="918" y="73"/>
                </a:moveTo>
                <a:lnTo>
                  <a:pt x="755" y="0"/>
                </a:lnTo>
                <a:lnTo>
                  <a:pt x="546" y="0"/>
                </a:lnTo>
                <a:lnTo>
                  <a:pt x="418" y="109"/>
                </a:lnTo>
                <a:lnTo>
                  <a:pt x="264" y="291"/>
                </a:lnTo>
                <a:lnTo>
                  <a:pt x="9" y="627"/>
                </a:lnTo>
                <a:lnTo>
                  <a:pt x="0" y="773"/>
                </a:lnTo>
                <a:lnTo>
                  <a:pt x="73" y="873"/>
                </a:lnTo>
                <a:lnTo>
                  <a:pt x="191" y="909"/>
                </a:lnTo>
                <a:lnTo>
                  <a:pt x="609" y="918"/>
                </a:lnTo>
                <a:lnTo>
                  <a:pt x="1382" y="909"/>
                </a:lnTo>
                <a:lnTo>
                  <a:pt x="1745" y="891"/>
                </a:lnTo>
                <a:lnTo>
                  <a:pt x="1782" y="727"/>
                </a:lnTo>
                <a:lnTo>
                  <a:pt x="1782" y="582"/>
                </a:lnTo>
                <a:lnTo>
                  <a:pt x="1600" y="446"/>
                </a:lnTo>
                <a:lnTo>
                  <a:pt x="918" y="73"/>
                </a:lnTo>
                <a:close/>
              </a:path>
            </a:pathLst>
          </a:custGeom>
          <a:noFill/>
          <a:ln w="28575" cap="flat" cmpd="sng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99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5181600" y="638175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>
                <a:solidFill>
                  <a:schemeClr val="hlink"/>
                </a:solidFill>
              </a:rPr>
              <a:t>Comp 750, Fall 2009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>
                <a:solidFill>
                  <a:schemeClr val="hlink"/>
                </a:solidFill>
              </a:rPr>
              <a:t> Splay Trees -  </a:t>
            </a:r>
            <a:fld id="{8B48D4A9-515B-4931-8F20-E923F28D1652}" type="slidenum">
              <a:rPr lang="en-US" sz="1400">
                <a:solidFill>
                  <a:schemeClr val="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Complete Example</a:t>
            </a:r>
            <a:endParaRPr lang="en-US" smtClean="0"/>
          </a:p>
        </p:txBody>
      </p:sp>
      <p:sp>
        <p:nvSpPr>
          <p:cNvPr id="23557" name="Oval 3"/>
          <p:cNvSpPr>
            <a:spLocks noChangeArrowheads="1"/>
          </p:cNvSpPr>
          <p:nvPr/>
        </p:nvSpPr>
        <p:spPr bwMode="auto">
          <a:xfrm>
            <a:off x="5824539" y="127158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44</a:t>
            </a:r>
          </a:p>
        </p:txBody>
      </p:sp>
      <p:sp>
        <p:nvSpPr>
          <p:cNvPr id="23558" name="Oval 4"/>
          <p:cNvSpPr>
            <a:spLocks noChangeArrowheads="1"/>
          </p:cNvSpPr>
          <p:nvPr/>
        </p:nvSpPr>
        <p:spPr bwMode="auto">
          <a:xfrm>
            <a:off x="8616951" y="224155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88</a:t>
            </a:r>
          </a:p>
        </p:txBody>
      </p:sp>
      <p:sp>
        <p:nvSpPr>
          <p:cNvPr id="23559" name="Oval 5"/>
          <p:cNvSpPr>
            <a:spLocks noChangeArrowheads="1"/>
          </p:cNvSpPr>
          <p:nvPr/>
        </p:nvSpPr>
        <p:spPr bwMode="auto">
          <a:xfrm>
            <a:off x="4513264" y="224155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6604001" y="383063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65</a:t>
            </a:r>
          </a:p>
        </p:txBody>
      </p:sp>
      <p:sp>
        <p:nvSpPr>
          <p:cNvPr id="23561" name="Oval 7"/>
          <p:cNvSpPr>
            <a:spLocks noChangeArrowheads="1"/>
          </p:cNvSpPr>
          <p:nvPr/>
        </p:nvSpPr>
        <p:spPr bwMode="auto">
          <a:xfrm>
            <a:off x="9312276" y="302260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97</a:t>
            </a:r>
          </a:p>
        </p:txBody>
      </p:sp>
      <p:sp>
        <p:nvSpPr>
          <p:cNvPr id="23562" name="Oval 8"/>
          <p:cNvSpPr>
            <a:spLocks noChangeArrowheads="1"/>
          </p:cNvSpPr>
          <p:nvPr/>
        </p:nvSpPr>
        <p:spPr bwMode="auto">
          <a:xfrm>
            <a:off x="5019676" y="302260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23563" name="Oval 9"/>
          <p:cNvSpPr>
            <a:spLocks noChangeArrowheads="1"/>
          </p:cNvSpPr>
          <p:nvPr/>
        </p:nvSpPr>
        <p:spPr bwMode="auto">
          <a:xfrm>
            <a:off x="4403726" y="381793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28</a:t>
            </a:r>
          </a:p>
        </p:txBody>
      </p:sp>
      <p:sp>
        <p:nvSpPr>
          <p:cNvPr id="23564" name="Oval 10"/>
          <p:cNvSpPr>
            <a:spLocks noChangeArrowheads="1"/>
          </p:cNvSpPr>
          <p:nvPr/>
        </p:nvSpPr>
        <p:spPr bwMode="auto">
          <a:xfrm>
            <a:off x="5999164" y="4625975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54</a:t>
            </a:r>
          </a:p>
        </p:txBody>
      </p:sp>
      <p:sp>
        <p:nvSpPr>
          <p:cNvPr id="23565" name="Oval 11"/>
          <p:cNvSpPr>
            <a:spLocks noChangeArrowheads="1"/>
          </p:cNvSpPr>
          <p:nvPr/>
        </p:nvSpPr>
        <p:spPr bwMode="auto">
          <a:xfrm>
            <a:off x="8528051" y="3817939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82</a:t>
            </a:r>
          </a:p>
        </p:txBody>
      </p:sp>
      <p:sp>
        <p:nvSpPr>
          <p:cNvPr id="23566" name="Oval 12"/>
          <p:cNvSpPr>
            <a:spLocks noChangeArrowheads="1"/>
          </p:cNvSpPr>
          <p:nvPr/>
        </p:nvSpPr>
        <p:spPr bwMode="auto">
          <a:xfrm>
            <a:off x="7181851" y="2994025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78</a:t>
            </a:r>
          </a:p>
        </p:txBody>
      </p:sp>
      <p:sp>
        <p:nvSpPr>
          <p:cNvPr id="23567" name="Oval 13"/>
          <p:cNvSpPr>
            <a:spLocks noChangeArrowheads="1"/>
          </p:cNvSpPr>
          <p:nvPr/>
        </p:nvSpPr>
        <p:spPr bwMode="auto">
          <a:xfrm>
            <a:off x="4895851" y="4640264"/>
            <a:ext cx="390525" cy="388937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29</a:t>
            </a:r>
          </a:p>
        </p:txBody>
      </p:sp>
      <p:sp>
        <p:nvSpPr>
          <p:cNvPr id="23568" name="Oval 14"/>
          <p:cNvSpPr>
            <a:spLocks noChangeArrowheads="1"/>
          </p:cNvSpPr>
          <p:nvPr/>
        </p:nvSpPr>
        <p:spPr bwMode="auto">
          <a:xfrm>
            <a:off x="8108951" y="4635500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80</a:t>
            </a:r>
          </a:p>
        </p:txBody>
      </p:sp>
      <p:sp>
        <p:nvSpPr>
          <p:cNvPr id="23569" name="Line 15"/>
          <p:cNvSpPr>
            <a:spLocks noChangeShapeType="1"/>
          </p:cNvSpPr>
          <p:nvPr/>
        </p:nvSpPr>
        <p:spPr bwMode="auto">
          <a:xfrm flipH="1">
            <a:off x="4857750" y="1589089"/>
            <a:ext cx="1009650" cy="7064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0" name="Line 16"/>
          <p:cNvSpPr>
            <a:spLocks noChangeShapeType="1"/>
          </p:cNvSpPr>
          <p:nvPr/>
        </p:nvSpPr>
        <p:spPr bwMode="auto">
          <a:xfrm>
            <a:off x="6184901" y="1574800"/>
            <a:ext cx="2511425" cy="692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1" name="Line 17"/>
          <p:cNvSpPr>
            <a:spLocks noChangeShapeType="1"/>
          </p:cNvSpPr>
          <p:nvPr/>
        </p:nvSpPr>
        <p:spPr bwMode="auto">
          <a:xfrm>
            <a:off x="4843463" y="2570164"/>
            <a:ext cx="317500" cy="4476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2" name="Line 18"/>
          <p:cNvSpPr>
            <a:spLocks noChangeShapeType="1"/>
          </p:cNvSpPr>
          <p:nvPr/>
        </p:nvSpPr>
        <p:spPr bwMode="auto">
          <a:xfrm flipH="1">
            <a:off x="4670425" y="3349625"/>
            <a:ext cx="388938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3" name="Line 19"/>
          <p:cNvSpPr>
            <a:spLocks noChangeShapeType="1"/>
          </p:cNvSpPr>
          <p:nvPr/>
        </p:nvSpPr>
        <p:spPr bwMode="auto">
          <a:xfrm>
            <a:off x="4741864" y="4157663"/>
            <a:ext cx="288925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4" name="Line 20"/>
          <p:cNvSpPr>
            <a:spLocks noChangeShapeType="1"/>
          </p:cNvSpPr>
          <p:nvPr/>
        </p:nvSpPr>
        <p:spPr bwMode="auto">
          <a:xfrm flipH="1">
            <a:off x="7512050" y="2555875"/>
            <a:ext cx="1155700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5" name="Line 21"/>
          <p:cNvSpPr>
            <a:spLocks noChangeShapeType="1"/>
          </p:cNvSpPr>
          <p:nvPr/>
        </p:nvSpPr>
        <p:spPr bwMode="auto">
          <a:xfrm>
            <a:off x="8985251" y="2527300"/>
            <a:ext cx="460375" cy="4905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6" name="Line 22"/>
          <p:cNvSpPr>
            <a:spLocks noChangeShapeType="1"/>
          </p:cNvSpPr>
          <p:nvPr/>
        </p:nvSpPr>
        <p:spPr bwMode="auto">
          <a:xfrm flipH="1">
            <a:off x="6213475" y="4157663"/>
            <a:ext cx="433388" cy="461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7" name="Line 23"/>
          <p:cNvSpPr>
            <a:spLocks noChangeShapeType="1"/>
          </p:cNvSpPr>
          <p:nvPr/>
        </p:nvSpPr>
        <p:spPr bwMode="auto">
          <a:xfrm>
            <a:off x="7556501" y="3306763"/>
            <a:ext cx="1050925" cy="5191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8" name="Line 24"/>
          <p:cNvSpPr>
            <a:spLocks noChangeShapeType="1"/>
          </p:cNvSpPr>
          <p:nvPr/>
        </p:nvSpPr>
        <p:spPr bwMode="auto">
          <a:xfrm flipH="1">
            <a:off x="8299450" y="4157663"/>
            <a:ext cx="317500" cy="476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79" name="Rectangle 25"/>
          <p:cNvSpPr>
            <a:spLocks noChangeArrowheads="1"/>
          </p:cNvSpPr>
          <p:nvPr/>
        </p:nvSpPr>
        <p:spPr bwMode="auto">
          <a:xfrm>
            <a:off x="5751513" y="524192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580" name="Rectangle 26"/>
          <p:cNvSpPr>
            <a:spLocks noChangeArrowheads="1"/>
          </p:cNvSpPr>
          <p:nvPr/>
        </p:nvSpPr>
        <p:spPr bwMode="auto">
          <a:xfrm>
            <a:off x="6423026" y="5233989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581" name="Rectangle 27"/>
          <p:cNvSpPr>
            <a:spLocks noChangeArrowheads="1"/>
          </p:cNvSpPr>
          <p:nvPr/>
        </p:nvSpPr>
        <p:spPr bwMode="auto">
          <a:xfrm>
            <a:off x="8642351" y="5235576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582" name="Rectangle 28"/>
          <p:cNvSpPr>
            <a:spLocks noChangeArrowheads="1"/>
          </p:cNvSpPr>
          <p:nvPr/>
        </p:nvSpPr>
        <p:spPr bwMode="auto">
          <a:xfrm>
            <a:off x="7858126" y="5272089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583" name="Rectangle 29"/>
          <p:cNvSpPr>
            <a:spLocks noChangeArrowheads="1"/>
          </p:cNvSpPr>
          <p:nvPr/>
        </p:nvSpPr>
        <p:spPr bwMode="auto">
          <a:xfrm>
            <a:off x="9061451" y="4429126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584" name="Rectangle 30"/>
          <p:cNvSpPr>
            <a:spLocks noChangeArrowheads="1"/>
          </p:cNvSpPr>
          <p:nvPr/>
        </p:nvSpPr>
        <p:spPr bwMode="auto">
          <a:xfrm>
            <a:off x="9828213" y="367347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585" name="Rectangle 31"/>
          <p:cNvSpPr>
            <a:spLocks noChangeArrowheads="1"/>
          </p:cNvSpPr>
          <p:nvPr/>
        </p:nvSpPr>
        <p:spPr bwMode="auto">
          <a:xfrm>
            <a:off x="9055101" y="3652839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586" name="Rectangle 32"/>
          <p:cNvSpPr>
            <a:spLocks noChangeArrowheads="1"/>
          </p:cNvSpPr>
          <p:nvPr/>
        </p:nvSpPr>
        <p:spPr bwMode="auto">
          <a:xfrm>
            <a:off x="4605338" y="5364164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587" name="Rectangle 33"/>
          <p:cNvSpPr>
            <a:spLocks noChangeArrowheads="1"/>
          </p:cNvSpPr>
          <p:nvPr/>
        </p:nvSpPr>
        <p:spPr bwMode="auto">
          <a:xfrm>
            <a:off x="5391151" y="5357814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588" name="Rectangle 34"/>
          <p:cNvSpPr>
            <a:spLocks noChangeArrowheads="1"/>
          </p:cNvSpPr>
          <p:nvPr/>
        </p:nvSpPr>
        <p:spPr bwMode="auto">
          <a:xfrm>
            <a:off x="4059238" y="4441826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589" name="Rectangle 35"/>
          <p:cNvSpPr>
            <a:spLocks noChangeArrowheads="1"/>
          </p:cNvSpPr>
          <p:nvPr/>
        </p:nvSpPr>
        <p:spPr bwMode="auto">
          <a:xfrm>
            <a:off x="5437188" y="3625851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590" name="Rectangle 36"/>
          <p:cNvSpPr>
            <a:spLocks noChangeArrowheads="1"/>
          </p:cNvSpPr>
          <p:nvPr/>
        </p:nvSpPr>
        <p:spPr bwMode="auto">
          <a:xfrm>
            <a:off x="4146551" y="2900364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591" name="Line 37"/>
          <p:cNvSpPr>
            <a:spLocks noChangeShapeType="1"/>
          </p:cNvSpPr>
          <p:nvPr/>
        </p:nvSpPr>
        <p:spPr bwMode="auto">
          <a:xfrm flipH="1">
            <a:off x="4279900" y="2570164"/>
            <a:ext cx="274638" cy="331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92" name="Line 38"/>
          <p:cNvSpPr>
            <a:spLocks noChangeShapeType="1"/>
          </p:cNvSpPr>
          <p:nvPr/>
        </p:nvSpPr>
        <p:spPr bwMode="auto">
          <a:xfrm>
            <a:off x="5362575" y="3349625"/>
            <a:ext cx="215900" cy="2746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93" name="Line 39"/>
          <p:cNvSpPr>
            <a:spLocks noChangeShapeType="1"/>
          </p:cNvSpPr>
          <p:nvPr/>
        </p:nvSpPr>
        <p:spPr bwMode="auto">
          <a:xfrm flipH="1">
            <a:off x="4194176" y="4143376"/>
            <a:ext cx="258763" cy="3032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94" name="Line 40"/>
          <p:cNvSpPr>
            <a:spLocks noChangeShapeType="1"/>
          </p:cNvSpPr>
          <p:nvPr/>
        </p:nvSpPr>
        <p:spPr bwMode="auto">
          <a:xfrm flipH="1">
            <a:off x="4741863" y="4979988"/>
            <a:ext cx="201612" cy="4048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95" name="Line 41"/>
          <p:cNvSpPr>
            <a:spLocks noChangeShapeType="1"/>
          </p:cNvSpPr>
          <p:nvPr/>
        </p:nvSpPr>
        <p:spPr bwMode="auto">
          <a:xfrm>
            <a:off x="5246689" y="4965701"/>
            <a:ext cx="288925" cy="3905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96" name="Line 42"/>
          <p:cNvSpPr>
            <a:spLocks noChangeShapeType="1"/>
          </p:cNvSpPr>
          <p:nvPr/>
        </p:nvSpPr>
        <p:spPr bwMode="auto">
          <a:xfrm flipH="1">
            <a:off x="5881689" y="4979988"/>
            <a:ext cx="187325" cy="2603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97" name="Line 43"/>
          <p:cNvSpPr>
            <a:spLocks noChangeShapeType="1"/>
          </p:cNvSpPr>
          <p:nvPr/>
        </p:nvSpPr>
        <p:spPr bwMode="auto">
          <a:xfrm>
            <a:off x="6343650" y="4937126"/>
            <a:ext cx="215900" cy="3032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98" name="Line 44"/>
          <p:cNvSpPr>
            <a:spLocks noChangeShapeType="1"/>
          </p:cNvSpPr>
          <p:nvPr/>
        </p:nvSpPr>
        <p:spPr bwMode="auto">
          <a:xfrm flipH="1">
            <a:off x="9172575" y="3392488"/>
            <a:ext cx="215900" cy="2603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99" name="Line 45"/>
          <p:cNvSpPr>
            <a:spLocks noChangeShapeType="1"/>
          </p:cNvSpPr>
          <p:nvPr/>
        </p:nvSpPr>
        <p:spPr bwMode="auto">
          <a:xfrm>
            <a:off x="9648826" y="3335339"/>
            <a:ext cx="303213" cy="331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00" name="Line 46"/>
          <p:cNvSpPr>
            <a:spLocks noChangeShapeType="1"/>
          </p:cNvSpPr>
          <p:nvPr/>
        </p:nvSpPr>
        <p:spPr bwMode="auto">
          <a:xfrm>
            <a:off x="8877301" y="4129088"/>
            <a:ext cx="303213" cy="3032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01" name="Line 47"/>
          <p:cNvSpPr>
            <a:spLocks noChangeShapeType="1"/>
          </p:cNvSpPr>
          <p:nvPr/>
        </p:nvSpPr>
        <p:spPr bwMode="auto">
          <a:xfrm flipH="1">
            <a:off x="7983539" y="4979989"/>
            <a:ext cx="187325" cy="288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02" name="Line 48"/>
          <p:cNvSpPr>
            <a:spLocks noChangeShapeType="1"/>
          </p:cNvSpPr>
          <p:nvPr/>
        </p:nvSpPr>
        <p:spPr bwMode="auto">
          <a:xfrm>
            <a:off x="8459788" y="4965700"/>
            <a:ext cx="303212" cy="2746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03" name="Oval 49"/>
          <p:cNvSpPr>
            <a:spLocks noChangeArrowheads="1"/>
          </p:cNvSpPr>
          <p:nvPr/>
        </p:nvSpPr>
        <p:spPr bwMode="auto">
          <a:xfrm>
            <a:off x="7011989" y="4587875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76</a:t>
            </a:r>
          </a:p>
        </p:txBody>
      </p:sp>
      <p:sp>
        <p:nvSpPr>
          <p:cNvPr id="23604" name="Rectangle 50"/>
          <p:cNvSpPr>
            <a:spLocks noChangeArrowheads="1"/>
          </p:cNvSpPr>
          <p:nvPr/>
        </p:nvSpPr>
        <p:spPr bwMode="auto">
          <a:xfrm>
            <a:off x="6718301" y="5259389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605" name="Rectangle 51"/>
          <p:cNvSpPr>
            <a:spLocks noChangeArrowheads="1"/>
          </p:cNvSpPr>
          <p:nvPr/>
        </p:nvSpPr>
        <p:spPr bwMode="auto">
          <a:xfrm>
            <a:off x="7505701" y="5224464"/>
            <a:ext cx="258763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606" name="Line 52" descr="Narrow horizontal"/>
          <p:cNvSpPr>
            <a:spLocks noChangeShapeType="1"/>
          </p:cNvSpPr>
          <p:nvPr/>
        </p:nvSpPr>
        <p:spPr bwMode="auto">
          <a:xfrm flipH="1">
            <a:off x="6846889" y="4968876"/>
            <a:ext cx="230187" cy="288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07" name="Line 53" descr="Narrow horizontal"/>
          <p:cNvSpPr>
            <a:spLocks noChangeShapeType="1"/>
          </p:cNvSpPr>
          <p:nvPr/>
        </p:nvSpPr>
        <p:spPr bwMode="auto">
          <a:xfrm>
            <a:off x="7323138" y="4954589"/>
            <a:ext cx="303212" cy="2746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08" name="Text Box 54"/>
          <p:cNvSpPr txBox="1">
            <a:spLocks noChangeArrowheads="1"/>
          </p:cNvSpPr>
          <p:nvPr/>
        </p:nvSpPr>
        <p:spPr bwMode="auto">
          <a:xfrm>
            <a:off x="1979614" y="1801814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Splay(78)</a:t>
            </a:r>
          </a:p>
        </p:txBody>
      </p:sp>
      <p:sp>
        <p:nvSpPr>
          <p:cNvPr id="23609" name="Line 55"/>
          <p:cNvSpPr>
            <a:spLocks noChangeShapeType="1"/>
          </p:cNvSpPr>
          <p:nvPr/>
        </p:nvSpPr>
        <p:spPr bwMode="auto">
          <a:xfrm>
            <a:off x="6935789" y="4156075"/>
            <a:ext cx="244475" cy="4333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10" name="Line 56"/>
          <p:cNvSpPr>
            <a:spLocks noChangeShapeType="1"/>
          </p:cNvSpPr>
          <p:nvPr/>
        </p:nvSpPr>
        <p:spPr bwMode="auto">
          <a:xfrm flipH="1">
            <a:off x="6848476" y="3305176"/>
            <a:ext cx="360363" cy="5191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11" name="Oval 57"/>
          <p:cNvSpPr>
            <a:spLocks noChangeArrowheads="1"/>
          </p:cNvSpPr>
          <p:nvPr/>
        </p:nvSpPr>
        <p:spPr bwMode="auto">
          <a:xfrm>
            <a:off x="7348539" y="1724025"/>
            <a:ext cx="390525" cy="388938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2"/>
                </a:solidFill>
              </a:rPr>
              <a:t>50</a:t>
            </a:r>
          </a:p>
        </p:txBody>
      </p:sp>
      <p:sp>
        <p:nvSpPr>
          <p:cNvPr id="23612" name="Rectangle 58"/>
          <p:cNvSpPr>
            <a:spLocks noChangeArrowheads="1"/>
          </p:cNvSpPr>
          <p:nvPr/>
        </p:nvSpPr>
        <p:spPr bwMode="auto">
          <a:xfrm>
            <a:off x="7043738" y="2290764"/>
            <a:ext cx="258762" cy="244475"/>
          </a:xfrm>
          <a:prstGeom prst="rect">
            <a:avLst/>
          </a:prstGeom>
          <a:solidFill>
            <a:srgbClr val="FFCCCC"/>
          </a:solidFill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613" name="Line 59"/>
          <p:cNvSpPr>
            <a:spLocks noChangeShapeType="1"/>
          </p:cNvSpPr>
          <p:nvPr/>
        </p:nvSpPr>
        <p:spPr bwMode="auto">
          <a:xfrm flipH="1">
            <a:off x="7161213" y="2030413"/>
            <a:ext cx="215900" cy="2603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614" name="Text Box 61"/>
          <p:cNvSpPr txBox="1">
            <a:spLocks noChangeArrowheads="1"/>
          </p:cNvSpPr>
          <p:nvPr/>
        </p:nvSpPr>
        <p:spPr bwMode="auto">
          <a:xfrm>
            <a:off x="6829425" y="2943226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3615" name="Text Box 62"/>
          <p:cNvSpPr txBox="1">
            <a:spLocks noChangeArrowheads="1"/>
          </p:cNvSpPr>
          <p:nvPr/>
        </p:nvSpPr>
        <p:spPr bwMode="auto">
          <a:xfrm>
            <a:off x="9094788" y="217805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3616" name="Text Box 63"/>
          <p:cNvSpPr txBox="1">
            <a:spLocks noChangeArrowheads="1"/>
          </p:cNvSpPr>
          <p:nvPr/>
        </p:nvSpPr>
        <p:spPr bwMode="auto">
          <a:xfrm>
            <a:off x="7723188" y="1441451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z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1979614" y="1516064"/>
            <a:ext cx="7553325" cy="2255837"/>
            <a:chOff x="287" y="955"/>
            <a:chExt cx="4758" cy="1421"/>
          </a:xfrm>
        </p:grpSpPr>
        <p:sp>
          <p:nvSpPr>
            <p:cNvPr id="23618" name="Text Box 60"/>
            <p:cNvSpPr txBox="1">
              <a:spLocks noChangeArrowheads="1"/>
            </p:cNvSpPr>
            <p:nvPr/>
          </p:nvSpPr>
          <p:spPr bwMode="auto">
            <a:xfrm>
              <a:off x="287" y="2126"/>
              <a:ext cx="5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n"/>
                <a:defRPr sz="3200">
                  <a:solidFill>
                    <a:srgbClr val="01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w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sz="2000">
                  <a:solidFill>
                    <a:srgbClr val="CC0000"/>
                  </a:solidFill>
                </a:rPr>
                <a:t>zig-zag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3619" name="Freeform 65"/>
            <p:cNvSpPr>
              <a:spLocks/>
            </p:cNvSpPr>
            <p:nvPr/>
          </p:nvSpPr>
          <p:spPr bwMode="auto">
            <a:xfrm>
              <a:off x="3291" y="955"/>
              <a:ext cx="1754" cy="1263"/>
            </a:xfrm>
            <a:custGeom>
              <a:avLst/>
              <a:gdLst>
                <a:gd name="T0" fmla="*/ 500 w 1754"/>
                <a:gd name="T1" fmla="*/ 36 h 1263"/>
                <a:gd name="T2" fmla="*/ 300 w 1754"/>
                <a:gd name="T3" fmla="*/ 109 h 1263"/>
                <a:gd name="T4" fmla="*/ 227 w 1754"/>
                <a:gd name="T5" fmla="*/ 300 h 1263"/>
                <a:gd name="T6" fmla="*/ 390 w 1754"/>
                <a:gd name="T7" fmla="*/ 427 h 1263"/>
                <a:gd name="T8" fmla="*/ 754 w 1754"/>
                <a:gd name="T9" fmla="*/ 472 h 1263"/>
                <a:gd name="T10" fmla="*/ 1009 w 1754"/>
                <a:gd name="T11" fmla="*/ 545 h 1263"/>
                <a:gd name="T12" fmla="*/ 836 w 1754"/>
                <a:gd name="T13" fmla="*/ 709 h 1263"/>
                <a:gd name="T14" fmla="*/ 500 w 1754"/>
                <a:gd name="T15" fmla="*/ 763 h 1263"/>
                <a:gd name="T16" fmla="*/ 145 w 1754"/>
                <a:gd name="T17" fmla="*/ 863 h 1263"/>
                <a:gd name="T18" fmla="*/ 0 w 1754"/>
                <a:gd name="T19" fmla="*/ 1091 h 1263"/>
                <a:gd name="T20" fmla="*/ 154 w 1754"/>
                <a:gd name="T21" fmla="*/ 1245 h 1263"/>
                <a:gd name="T22" fmla="*/ 400 w 1754"/>
                <a:gd name="T23" fmla="*/ 1263 h 1263"/>
                <a:gd name="T24" fmla="*/ 781 w 1754"/>
                <a:gd name="T25" fmla="*/ 1127 h 1263"/>
                <a:gd name="T26" fmla="*/ 1190 w 1754"/>
                <a:gd name="T27" fmla="*/ 927 h 1263"/>
                <a:gd name="T28" fmla="*/ 1454 w 1754"/>
                <a:gd name="T29" fmla="*/ 800 h 1263"/>
                <a:gd name="T30" fmla="*/ 1754 w 1754"/>
                <a:gd name="T31" fmla="*/ 536 h 1263"/>
                <a:gd name="T32" fmla="*/ 1736 w 1754"/>
                <a:gd name="T33" fmla="*/ 400 h 1263"/>
                <a:gd name="T34" fmla="*/ 1554 w 1754"/>
                <a:gd name="T35" fmla="*/ 254 h 1263"/>
                <a:gd name="T36" fmla="*/ 1209 w 1754"/>
                <a:gd name="T37" fmla="*/ 127 h 1263"/>
                <a:gd name="T38" fmla="*/ 899 w 1754"/>
                <a:gd name="T39" fmla="*/ 0 h 1263"/>
                <a:gd name="T40" fmla="*/ 500 w 1754"/>
                <a:gd name="T41" fmla="*/ 36 h 12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54"/>
                <a:gd name="T64" fmla="*/ 0 h 1263"/>
                <a:gd name="T65" fmla="*/ 1754 w 1754"/>
                <a:gd name="T66" fmla="*/ 1263 h 12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54" h="1263">
                  <a:moveTo>
                    <a:pt x="500" y="36"/>
                  </a:moveTo>
                  <a:lnTo>
                    <a:pt x="300" y="109"/>
                  </a:lnTo>
                  <a:lnTo>
                    <a:pt x="227" y="300"/>
                  </a:lnTo>
                  <a:lnTo>
                    <a:pt x="390" y="427"/>
                  </a:lnTo>
                  <a:lnTo>
                    <a:pt x="754" y="472"/>
                  </a:lnTo>
                  <a:lnTo>
                    <a:pt x="1009" y="545"/>
                  </a:lnTo>
                  <a:lnTo>
                    <a:pt x="836" y="709"/>
                  </a:lnTo>
                  <a:lnTo>
                    <a:pt x="500" y="763"/>
                  </a:lnTo>
                  <a:lnTo>
                    <a:pt x="145" y="863"/>
                  </a:lnTo>
                  <a:lnTo>
                    <a:pt x="0" y="1091"/>
                  </a:lnTo>
                  <a:lnTo>
                    <a:pt x="154" y="1245"/>
                  </a:lnTo>
                  <a:lnTo>
                    <a:pt x="400" y="1263"/>
                  </a:lnTo>
                  <a:lnTo>
                    <a:pt x="781" y="1127"/>
                  </a:lnTo>
                  <a:lnTo>
                    <a:pt x="1190" y="927"/>
                  </a:lnTo>
                  <a:lnTo>
                    <a:pt x="1454" y="800"/>
                  </a:lnTo>
                  <a:lnTo>
                    <a:pt x="1754" y="536"/>
                  </a:lnTo>
                  <a:lnTo>
                    <a:pt x="1736" y="400"/>
                  </a:lnTo>
                  <a:lnTo>
                    <a:pt x="1554" y="254"/>
                  </a:lnTo>
                  <a:lnTo>
                    <a:pt x="1209" y="127"/>
                  </a:lnTo>
                  <a:lnTo>
                    <a:pt x="899" y="0"/>
                  </a:lnTo>
                  <a:lnTo>
                    <a:pt x="500" y="36"/>
                  </a:lnTo>
                  <a:close/>
                </a:path>
              </a:pathLst>
            </a:custGeom>
            <a:noFill/>
            <a:ln w="28575" cap="flat" cmpd="sng">
              <a:solidFill>
                <a:srgbClr val="CC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309820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386</Words>
  <Application>Microsoft Office PowerPoint</Application>
  <PresentationFormat>Widescreen</PresentationFormat>
  <Paragraphs>171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Splay Trees</vt:lpstr>
      <vt:lpstr>Splay tree-Introduction</vt:lpstr>
      <vt:lpstr>Introduction</vt:lpstr>
      <vt:lpstr>Applications</vt:lpstr>
      <vt:lpstr>Splaying: Cases</vt:lpstr>
      <vt:lpstr>Zig-Zig and Zig-Zag</vt:lpstr>
      <vt:lpstr>Complete Example</vt:lpstr>
      <vt:lpstr>Complete Example</vt:lpstr>
      <vt:lpstr>Complete Example</vt:lpstr>
      <vt:lpstr>Complete Example</vt:lpstr>
      <vt:lpstr>Splay: (6)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Splay Trees</dc:title>
  <dc:creator>Acer</dc:creator>
  <cp:lastModifiedBy>Acer</cp:lastModifiedBy>
  <cp:revision>8</cp:revision>
  <dcterms:created xsi:type="dcterms:W3CDTF">2019-02-06T05:12:35Z</dcterms:created>
  <dcterms:modified xsi:type="dcterms:W3CDTF">2019-02-06T06:31:03Z</dcterms:modified>
</cp:coreProperties>
</file>